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315" r:id="rId3"/>
    <p:sldId id="271" r:id="rId4"/>
    <p:sldId id="269" r:id="rId5"/>
    <p:sldId id="272" r:id="rId6"/>
    <p:sldId id="263" r:id="rId7"/>
    <p:sldId id="276" r:id="rId8"/>
    <p:sldId id="274" r:id="rId9"/>
    <p:sldId id="295" r:id="rId10"/>
    <p:sldId id="296" r:id="rId11"/>
    <p:sldId id="297" r:id="rId12"/>
    <p:sldId id="308" r:id="rId13"/>
    <p:sldId id="309" r:id="rId14"/>
    <p:sldId id="310" r:id="rId15"/>
    <p:sldId id="300" r:id="rId16"/>
    <p:sldId id="301" r:id="rId17"/>
    <p:sldId id="302" r:id="rId18"/>
    <p:sldId id="303" r:id="rId19"/>
    <p:sldId id="311" r:id="rId20"/>
    <p:sldId id="304" r:id="rId21"/>
    <p:sldId id="312" r:id="rId22"/>
    <p:sldId id="305" r:id="rId23"/>
    <p:sldId id="313" r:id="rId24"/>
    <p:sldId id="314" r:id="rId25"/>
    <p:sldId id="292" r:id="rId26"/>
    <p:sldId id="293" r:id="rId27"/>
    <p:sldId id="281" r:id="rId28"/>
  </p:sldIdLst>
  <p:sldSz cx="9756775" cy="7451725"/>
  <p:notesSz cx="6708775" cy="9774238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3600" kern="1200">
        <a:solidFill>
          <a:schemeClr val="tx2"/>
        </a:solidFill>
        <a:latin typeface="Times New Roman" panose="02020603050405020304" pitchFamily="18" charset="0"/>
        <a:ea typeface="굴림" panose="020B0600000101010101" pitchFamily="34" charset="-127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3600" kern="1200">
        <a:solidFill>
          <a:schemeClr val="tx2"/>
        </a:solidFill>
        <a:latin typeface="Times New Roman" panose="02020603050405020304" pitchFamily="18" charset="0"/>
        <a:ea typeface="굴림" panose="020B0600000101010101" pitchFamily="34" charset="-127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3600" kern="1200">
        <a:solidFill>
          <a:schemeClr val="tx2"/>
        </a:solidFill>
        <a:latin typeface="Times New Roman" panose="02020603050405020304" pitchFamily="18" charset="0"/>
        <a:ea typeface="굴림" panose="020B0600000101010101" pitchFamily="34" charset="-127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3600" kern="1200">
        <a:solidFill>
          <a:schemeClr val="tx2"/>
        </a:solidFill>
        <a:latin typeface="Times New Roman" panose="02020603050405020304" pitchFamily="18" charset="0"/>
        <a:ea typeface="굴림" panose="020B0600000101010101" pitchFamily="34" charset="-127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3600" kern="1200">
        <a:solidFill>
          <a:schemeClr val="tx2"/>
        </a:solidFill>
        <a:latin typeface="Times New Roman" panose="02020603050405020304" pitchFamily="18" charset="0"/>
        <a:ea typeface="굴림" panose="020B0600000101010101" pitchFamily="34" charset="-127"/>
        <a:cs typeface="+mn-cs"/>
      </a:defRPr>
    </a:lvl5pPr>
    <a:lvl6pPr marL="2286000" algn="l" defTabSz="914400" rtl="0" eaLnBrk="1" latinLnBrk="0" hangingPunct="1">
      <a:defRPr sz="3600" kern="1200">
        <a:solidFill>
          <a:schemeClr val="tx2"/>
        </a:solidFill>
        <a:latin typeface="Times New Roman" panose="02020603050405020304" pitchFamily="18" charset="0"/>
        <a:ea typeface="굴림" panose="020B0600000101010101" pitchFamily="34" charset="-127"/>
        <a:cs typeface="+mn-cs"/>
      </a:defRPr>
    </a:lvl6pPr>
    <a:lvl7pPr marL="2743200" algn="l" defTabSz="914400" rtl="0" eaLnBrk="1" latinLnBrk="0" hangingPunct="1">
      <a:defRPr sz="3600" kern="1200">
        <a:solidFill>
          <a:schemeClr val="tx2"/>
        </a:solidFill>
        <a:latin typeface="Times New Roman" panose="02020603050405020304" pitchFamily="18" charset="0"/>
        <a:ea typeface="굴림" panose="020B0600000101010101" pitchFamily="34" charset="-127"/>
        <a:cs typeface="+mn-cs"/>
      </a:defRPr>
    </a:lvl7pPr>
    <a:lvl8pPr marL="3200400" algn="l" defTabSz="914400" rtl="0" eaLnBrk="1" latinLnBrk="0" hangingPunct="1">
      <a:defRPr sz="3600" kern="1200">
        <a:solidFill>
          <a:schemeClr val="tx2"/>
        </a:solidFill>
        <a:latin typeface="Times New Roman" panose="02020603050405020304" pitchFamily="18" charset="0"/>
        <a:ea typeface="굴림" panose="020B0600000101010101" pitchFamily="34" charset="-127"/>
        <a:cs typeface="+mn-cs"/>
      </a:defRPr>
    </a:lvl8pPr>
    <a:lvl9pPr marL="3657600" algn="l" defTabSz="914400" rtl="0" eaLnBrk="1" latinLnBrk="0" hangingPunct="1">
      <a:defRPr sz="3600" kern="1200">
        <a:solidFill>
          <a:schemeClr val="tx2"/>
        </a:solidFill>
        <a:latin typeface="Times New Roman" panose="02020603050405020304" pitchFamily="18" charset="0"/>
        <a:ea typeface="굴림" panose="020B0600000101010101" pitchFamily="34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2">
          <p15:clr>
            <a:srgbClr val="A4A3A4"/>
          </p15:clr>
        </p15:guide>
        <p15:guide id="2" pos="307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8">
          <p15:clr>
            <a:srgbClr val="A4A3A4"/>
          </p15:clr>
        </p15:guide>
        <p15:guide id="2" pos="2113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bei" initials="l" lastIdx="2" clrIdx="0">
    <p:extLst>
      <p:ext uri="{19B8F6BF-5375-455C-9EA6-DF929625EA0E}">
        <p15:presenceInfo xmlns:p15="http://schemas.microsoft.com/office/powerpoint/2012/main" userId="libe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CC0099"/>
    <a:srgbClr val="FFFF66"/>
    <a:srgbClr val="CC0066"/>
    <a:srgbClr val="FF0066"/>
    <a:srgbClr val="990099"/>
    <a:srgbClr val="003399"/>
    <a:srgbClr val="996600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 autoAdjust="0"/>
  </p:normalViewPr>
  <p:slideViewPr>
    <p:cSldViewPr snapToObjects="1">
      <p:cViewPr varScale="1">
        <p:scale>
          <a:sx n="65" d="100"/>
          <a:sy n="65" d="100"/>
        </p:scale>
        <p:origin x="1326" y="72"/>
      </p:cViewPr>
      <p:guideLst>
        <p:guide orient="horz" pos="912"/>
        <p:guide pos="30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898"/>
    </p:cViewPr>
  </p:sorterViewPr>
  <p:notesViewPr>
    <p:cSldViewPr snapToObjects="1">
      <p:cViewPr varScale="1">
        <p:scale>
          <a:sx n="38" d="100"/>
          <a:sy n="38" d="100"/>
        </p:scale>
        <p:origin x="-1560" y="-96"/>
      </p:cViewPr>
      <p:guideLst>
        <p:guide orient="horz" pos="3078"/>
        <p:guide pos="211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0A2FCB-C0A0-4AD5-A36F-F8538F6CBBD6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905C2AA7-1D56-4213-9F9B-C717161A608F}">
      <dgm:prSet phldrT="[文本]"/>
      <dgm:spPr/>
      <dgm:t>
        <a:bodyPr/>
        <a:lstStyle/>
        <a:p>
          <a:r>
            <a:rPr lang="en-US" altLang="zh-CN" dirty="0" smtClean="0"/>
            <a:t>PM</a:t>
          </a:r>
          <a:endParaRPr lang="zh-CN" altLang="en-US" dirty="0"/>
        </a:p>
      </dgm:t>
    </dgm:pt>
    <dgm:pt modelId="{D5C88553-794B-41B2-96E5-0221AF9DC295}" type="parTrans" cxnId="{99DEE651-A762-4BAB-996B-B8E654FE6776}">
      <dgm:prSet/>
      <dgm:spPr/>
      <dgm:t>
        <a:bodyPr/>
        <a:lstStyle/>
        <a:p>
          <a:endParaRPr lang="zh-CN" altLang="en-US"/>
        </a:p>
      </dgm:t>
    </dgm:pt>
    <dgm:pt modelId="{5F33DFFF-273F-47EA-9075-BAE4DB3B6451}" type="sibTrans" cxnId="{99DEE651-A762-4BAB-996B-B8E654FE6776}">
      <dgm:prSet/>
      <dgm:spPr/>
      <dgm:t>
        <a:bodyPr/>
        <a:lstStyle/>
        <a:p>
          <a:endParaRPr lang="zh-CN" altLang="en-US"/>
        </a:p>
      </dgm:t>
    </dgm:pt>
    <dgm:pt modelId="{89FBFC2E-E957-40C1-8A0E-852CC05A8EC5}">
      <dgm:prSet phldrT="[文本]"/>
      <dgm:spPr/>
      <dgm:t>
        <a:bodyPr/>
        <a:lstStyle/>
        <a:p>
          <a:r>
            <a:rPr lang="en-US" altLang="zh-CN" dirty="0" smtClean="0"/>
            <a:t>QM</a:t>
          </a:r>
          <a:endParaRPr lang="zh-CN" altLang="en-US" dirty="0"/>
        </a:p>
      </dgm:t>
    </dgm:pt>
    <dgm:pt modelId="{0D430869-E911-448E-AD78-0BE9791EE922}" type="parTrans" cxnId="{D50EDD88-7A29-453C-A19A-EB4B1FD2F604}">
      <dgm:prSet/>
      <dgm:spPr/>
      <dgm:t>
        <a:bodyPr/>
        <a:lstStyle/>
        <a:p>
          <a:endParaRPr lang="zh-CN" altLang="en-US"/>
        </a:p>
      </dgm:t>
    </dgm:pt>
    <dgm:pt modelId="{7A71F5AB-9B2A-4106-A02A-7A58836C8099}" type="sibTrans" cxnId="{D50EDD88-7A29-453C-A19A-EB4B1FD2F604}">
      <dgm:prSet/>
      <dgm:spPr/>
      <dgm:t>
        <a:bodyPr/>
        <a:lstStyle/>
        <a:p>
          <a:endParaRPr lang="zh-CN" altLang="en-US"/>
        </a:p>
      </dgm:t>
    </dgm:pt>
    <dgm:pt modelId="{1837346D-286B-4F24-9B6A-8E903981C6D0}">
      <dgm:prSet phldrT="[文本]"/>
      <dgm:spPr/>
      <dgm:t>
        <a:bodyPr/>
        <a:lstStyle/>
        <a:p>
          <a:r>
            <a:rPr lang="en-US" altLang="zh-CN" dirty="0" smtClean="0"/>
            <a:t>ME</a:t>
          </a:r>
          <a:endParaRPr lang="zh-CN" altLang="en-US" dirty="0"/>
        </a:p>
      </dgm:t>
    </dgm:pt>
    <dgm:pt modelId="{7B6185ED-D45F-46A2-9730-36F497FB14AE}" type="parTrans" cxnId="{36CD5C03-E957-4858-AA20-551405F0185E}">
      <dgm:prSet/>
      <dgm:spPr/>
      <dgm:t>
        <a:bodyPr/>
        <a:lstStyle/>
        <a:p>
          <a:endParaRPr lang="zh-CN" altLang="en-US"/>
        </a:p>
      </dgm:t>
    </dgm:pt>
    <dgm:pt modelId="{E8477923-F3E0-47FA-98DC-5041DD8DF149}" type="sibTrans" cxnId="{36CD5C03-E957-4858-AA20-551405F0185E}">
      <dgm:prSet/>
      <dgm:spPr/>
      <dgm:t>
        <a:bodyPr/>
        <a:lstStyle/>
        <a:p>
          <a:endParaRPr lang="zh-CN" altLang="en-US"/>
        </a:p>
      </dgm:t>
    </dgm:pt>
    <dgm:pt modelId="{12284D90-E046-4624-B166-4BFA2723C174}" type="pres">
      <dgm:prSet presAssocID="{330A2FCB-C0A0-4AD5-A36F-F8538F6CBBD6}" presName="compositeShape" presStyleCnt="0">
        <dgm:presLayoutVars>
          <dgm:chMax val="7"/>
          <dgm:dir/>
          <dgm:resizeHandles val="exact"/>
        </dgm:presLayoutVars>
      </dgm:prSet>
      <dgm:spPr/>
    </dgm:pt>
    <dgm:pt modelId="{20E8BFA0-9AD0-4673-A4E2-9272423853F4}" type="pres">
      <dgm:prSet presAssocID="{330A2FCB-C0A0-4AD5-A36F-F8538F6CBBD6}" presName="wedge1" presStyleLbl="node1" presStyleIdx="0" presStyleCnt="3"/>
      <dgm:spPr/>
      <dgm:t>
        <a:bodyPr/>
        <a:lstStyle/>
        <a:p>
          <a:endParaRPr lang="zh-CN" altLang="en-US"/>
        </a:p>
      </dgm:t>
    </dgm:pt>
    <dgm:pt modelId="{3489E176-FC40-4957-B808-5C4B9B98C702}" type="pres">
      <dgm:prSet presAssocID="{330A2FCB-C0A0-4AD5-A36F-F8538F6CBBD6}" presName="dummy1a" presStyleCnt="0"/>
      <dgm:spPr/>
    </dgm:pt>
    <dgm:pt modelId="{25B0D351-EC87-4D9F-B66E-A67C8F4650E0}" type="pres">
      <dgm:prSet presAssocID="{330A2FCB-C0A0-4AD5-A36F-F8538F6CBBD6}" presName="dummy1b" presStyleCnt="0"/>
      <dgm:spPr/>
    </dgm:pt>
    <dgm:pt modelId="{2DEBB615-D109-473B-97BE-91C729CAA6D7}" type="pres">
      <dgm:prSet presAssocID="{330A2FCB-C0A0-4AD5-A36F-F8538F6CBBD6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5956725-59B1-4688-965D-36E242EE2621}" type="pres">
      <dgm:prSet presAssocID="{330A2FCB-C0A0-4AD5-A36F-F8538F6CBBD6}" presName="wedge2" presStyleLbl="node1" presStyleIdx="1" presStyleCnt="3"/>
      <dgm:spPr/>
      <dgm:t>
        <a:bodyPr/>
        <a:lstStyle/>
        <a:p>
          <a:endParaRPr lang="zh-CN" altLang="en-US"/>
        </a:p>
      </dgm:t>
    </dgm:pt>
    <dgm:pt modelId="{39A1E802-6A1E-4504-A956-0833F2CF30EF}" type="pres">
      <dgm:prSet presAssocID="{330A2FCB-C0A0-4AD5-A36F-F8538F6CBBD6}" presName="dummy2a" presStyleCnt="0"/>
      <dgm:spPr/>
    </dgm:pt>
    <dgm:pt modelId="{471304FE-B5FB-4968-AB62-07A7A267825C}" type="pres">
      <dgm:prSet presAssocID="{330A2FCB-C0A0-4AD5-A36F-F8538F6CBBD6}" presName="dummy2b" presStyleCnt="0"/>
      <dgm:spPr/>
    </dgm:pt>
    <dgm:pt modelId="{D8786696-9A40-43D7-9A59-F199B33E44FD}" type="pres">
      <dgm:prSet presAssocID="{330A2FCB-C0A0-4AD5-A36F-F8538F6CBBD6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EC68E47-7CAE-4AA1-842C-0DB4B15383E2}" type="pres">
      <dgm:prSet presAssocID="{330A2FCB-C0A0-4AD5-A36F-F8538F6CBBD6}" presName="wedge3" presStyleLbl="node1" presStyleIdx="2" presStyleCnt="3"/>
      <dgm:spPr/>
      <dgm:t>
        <a:bodyPr/>
        <a:lstStyle/>
        <a:p>
          <a:endParaRPr lang="zh-CN" altLang="en-US"/>
        </a:p>
      </dgm:t>
    </dgm:pt>
    <dgm:pt modelId="{D35852F0-4A08-4394-9BBB-041B571D659F}" type="pres">
      <dgm:prSet presAssocID="{330A2FCB-C0A0-4AD5-A36F-F8538F6CBBD6}" presName="dummy3a" presStyleCnt="0"/>
      <dgm:spPr/>
    </dgm:pt>
    <dgm:pt modelId="{D231BEBB-399F-48BF-AFF1-7EDB24B2B823}" type="pres">
      <dgm:prSet presAssocID="{330A2FCB-C0A0-4AD5-A36F-F8538F6CBBD6}" presName="dummy3b" presStyleCnt="0"/>
      <dgm:spPr/>
    </dgm:pt>
    <dgm:pt modelId="{12A8107A-6AED-4B98-AE4C-E0B0B2317832}" type="pres">
      <dgm:prSet presAssocID="{330A2FCB-C0A0-4AD5-A36F-F8538F6CBBD6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79940B-9CB4-4691-ACE5-A9A37A6FE559}" type="pres">
      <dgm:prSet presAssocID="{5F33DFFF-273F-47EA-9075-BAE4DB3B6451}" presName="arrowWedge1" presStyleLbl="fgSibTrans2D1" presStyleIdx="0" presStyleCnt="3"/>
      <dgm:spPr/>
    </dgm:pt>
    <dgm:pt modelId="{1E3318E4-5740-45F4-B127-C895B372509F}" type="pres">
      <dgm:prSet presAssocID="{7A71F5AB-9B2A-4106-A02A-7A58836C8099}" presName="arrowWedge2" presStyleLbl="fgSibTrans2D1" presStyleIdx="1" presStyleCnt="3"/>
      <dgm:spPr/>
    </dgm:pt>
    <dgm:pt modelId="{5B4E610F-D384-4169-8388-0B5AF3E2B2A1}" type="pres">
      <dgm:prSet presAssocID="{E8477923-F3E0-47FA-98DC-5041DD8DF149}" presName="arrowWedge3" presStyleLbl="fgSibTrans2D1" presStyleIdx="2" presStyleCnt="3"/>
      <dgm:spPr/>
    </dgm:pt>
  </dgm:ptLst>
  <dgm:cxnLst>
    <dgm:cxn modelId="{9A262071-6F76-4239-AABA-3189B34CD3D9}" type="presOf" srcId="{89FBFC2E-E957-40C1-8A0E-852CC05A8EC5}" destId="{D8786696-9A40-43D7-9A59-F199B33E44FD}" srcOrd="1" destOrd="0" presId="urn:microsoft.com/office/officeart/2005/8/layout/cycle8"/>
    <dgm:cxn modelId="{99DEE651-A762-4BAB-996B-B8E654FE6776}" srcId="{330A2FCB-C0A0-4AD5-A36F-F8538F6CBBD6}" destId="{905C2AA7-1D56-4213-9F9B-C717161A608F}" srcOrd="0" destOrd="0" parTransId="{D5C88553-794B-41B2-96E5-0221AF9DC295}" sibTransId="{5F33DFFF-273F-47EA-9075-BAE4DB3B6451}"/>
    <dgm:cxn modelId="{82D3425D-DB5C-41C8-8CBD-8617EAE7AB08}" type="presOf" srcId="{905C2AA7-1D56-4213-9F9B-C717161A608F}" destId="{2DEBB615-D109-473B-97BE-91C729CAA6D7}" srcOrd="1" destOrd="0" presId="urn:microsoft.com/office/officeart/2005/8/layout/cycle8"/>
    <dgm:cxn modelId="{7ACDF4ED-727A-4648-AAA3-7B3995061021}" type="presOf" srcId="{905C2AA7-1D56-4213-9F9B-C717161A608F}" destId="{20E8BFA0-9AD0-4673-A4E2-9272423853F4}" srcOrd="0" destOrd="0" presId="urn:microsoft.com/office/officeart/2005/8/layout/cycle8"/>
    <dgm:cxn modelId="{D50EDD88-7A29-453C-A19A-EB4B1FD2F604}" srcId="{330A2FCB-C0A0-4AD5-A36F-F8538F6CBBD6}" destId="{89FBFC2E-E957-40C1-8A0E-852CC05A8EC5}" srcOrd="1" destOrd="0" parTransId="{0D430869-E911-448E-AD78-0BE9791EE922}" sibTransId="{7A71F5AB-9B2A-4106-A02A-7A58836C8099}"/>
    <dgm:cxn modelId="{869DCE16-3A53-42FA-950A-E1917AD3E35F}" type="presOf" srcId="{1837346D-286B-4F24-9B6A-8E903981C6D0}" destId="{4EC68E47-7CAE-4AA1-842C-0DB4B15383E2}" srcOrd="0" destOrd="0" presId="urn:microsoft.com/office/officeart/2005/8/layout/cycle8"/>
    <dgm:cxn modelId="{E5C0E37E-DBC5-43A5-AA93-CF4FF1458515}" type="presOf" srcId="{330A2FCB-C0A0-4AD5-A36F-F8538F6CBBD6}" destId="{12284D90-E046-4624-B166-4BFA2723C174}" srcOrd="0" destOrd="0" presId="urn:microsoft.com/office/officeart/2005/8/layout/cycle8"/>
    <dgm:cxn modelId="{3E7867A8-EEDD-43AC-8584-F245880CAB4B}" type="presOf" srcId="{1837346D-286B-4F24-9B6A-8E903981C6D0}" destId="{12A8107A-6AED-4B98-AE4C-E0B0B2317832}" srcOrd="1" destOrd="0" presId="urn:microsoft.com/office/officeart/2005/8/layout/cycle8"/>
    <dgm:cxn modelId="{AF089FD7-AC31-4615-891C-F3FDB084C0B0}" type="presOf" srcId="{89FBFC2E-E957-40C1-8A0E-852CC05A8EC5}" destId="{C5956725-59B1-4688-965D-36E242EE2621}" srcOrd="0" destOrd="0" presId="urn:microsoft.com/office/officeart/2005/8/layout/cycle8"/>
    <dgm:cxn modelId="{36CD5C03-E957-4858-AA20-551405F0185E}" srcId="{330A2FCB-C0A0-4AD5-A36F-F8538F6CBBD6}" destId="{1837346D-286B-4F24-9B6A-8E903981C6D0}" srcOrd="2" destOrd="0" parTransId="{7B6185ED-D45F-46A2-9730-36F497FB14AE}" sibTransId="{E8477923-F3E0-47FA-98DC-5041DD8DF149}"/>
    <dgm:cxn modelId="{F8EA969D-4D0A-4E0C-9BDA-109384EF4233}" type="presParOf" srcId="{12284D90-E046-4624-B166-4BFA2723C174}" destId="{20E8BFA0-9AD0-4673-A4E2-9272423853F4}" srcOrd="0" destOrd="0" presId="urn:microsoft.com/office/officeart/2005/8/layout/cycle8"/>
    <dgm:cxn modelId="{94BC4900-13E7-4F6A-8667-34BF91AD016D}" type="presParOf" srcId="{12284D90-E046-4624-B166-4BFA2723C174}" destId="{3489E176-FC40-4957-B808-5C4B9B98C702}" srcOrd="1" destOrd="0" presId="urn:microsoft.com/office/officeart/2005/8/layout/cycle8"/>
    <dgm:cxn modelId="{A3AEFC1C-18BC-4CF6-B668-BAD856228F5B}" type="presParOf" srcId="{12284D90-E046-4624-B166-4BFA2723C174}" destId="{25B0D351-EC87-4D9F-B66E-A67C8F4650E0}" srcOrd="2" destOrd="0" presId="urn:microsoft.com/office/officeart/2005/8/layout/cycle8"/>
    <dgm:cxn modelId="{ACACC253-DE6B-496C-AEFA-902821359B3B}" type="presParOf" srcId="{12284D90-E046-4624-B166-4BFA2723C174}" destId="{2DEBB615-D109-473B-97BE-91C729CAA6D7}" srcOrd="3" destOrd="0" presId="urn:microsoft.com/office/officeart/2005/8/layout/cycle8"/>
    <dgm:cxn modelId="{DD6AF105-8424-4F0D-A78C-05A700E571FD}" type="presParOf" srcId="{12284D90-E046-4624-B166-4BFA2723C174}" destId="{C5956725-59B1-4688-965D-36E242EE2621}" srcOrd="4" destOrd="0" presId="urn:microsoft.com/office/officeart/2005/8/layout/cycle8"/>
    <dgm:cxn modelId="{1CBF582F-72B9-46BB-B239-19B0FC409F41}" type="presParOf" srcId="{12284D90-E046-4624-B166-4BFA2723C174}" destId="{39A1E802-6A1E-4504-A956-0833F2CF30EF}" srcOrd="5" destOrd="0" presId="urn:microsoft.com/office/officeart/2005/8/layout/cycle8"/>
    <dgm:cxn modelId="{873255AB-A89A-43A4-9EE1-3A56D54A3792}" type="presParOf" srcId="{12284D90-E046-4624-B166-4BFA2723C174}" destId="{471304FE-B5FB-4968-AB62-07A7A267825C}" srcOrd="6" destOrd="0" presId="urn:microsoft.com/office/officeart/2005/8/layout/cycle8"/>
    <dgm:cxn modelId="{7B7637D7-6DBD-4D9B-8F66-9F3C6505E1A3}" type="presParOf" srcId="{12284D90-E046-4624-B166-4BFA2723C174}" destId="{D8786696-9A40-43D7-9A59-F199B33E44FD}" srcOrd="7" destOrd="0" presId="urn:microsoft.com/office/officeart/2005/8/layout/cycle8"/>
    <dgm:cxn modelId="{A0D3E511-57AB-4AC6-9880-8308A98785F8}" type="presParOf" srcId="{12284D90-E046-4624-B166-4BFA2723C174}" destId="{4EC68E47-7CAE-4AA1-842C-0DB4B15383E2}" srcOrd="8" destOrd="0" presId="urn:microsoft.com/office/officeart/2005/8/layout/cycle8"/>
    <dgm:cxn modelId="{3FED8B3B-25E9-4102-B9EB-CD46D934B0CF}" type="presParOf" srcId="{12284D90-E046-4624-B166-4BFA2723C174}" destId="{D35852F0-4A08-4394-9BBB-041B571D659F}" srcOrd="9" destOrd="0" presId="urn:microsoft.com/office/officeart/2005/8/layout/cycle8"/>
    <dgm:cxn modelId="{8466150A-0FE6-402D-8378-B90926ED7D21}" type="presParOf" srcId="{12284D90-E046-4624-B166-4BFA2723C174}" destId="{D231BEBB-399F-48BF-AFF1-7EDB24B2B823}" srcOrd="10" destOrd="0" presId="urn:microsoft.com/office/officeart/2005/8/layout/cycle8"/>
    <dgm:cxn modelId="{85BF9D2F-24E0-4D4D-A8EA-B17AC2440437}" type="presParOf" srcId="{12284D90-E046-4624-B166-4BFA2723C174}" destId="{12A8107A-6AED-4B98-AE4C-E0B0B2317832}" srcOrd="11" destOrd="0" presId="urn:microsoft.com/office/officeart/2005/8/layout/cycle8"/>
    <dgm:cxn modelId="{3B5AEACA-656B-40BE-AE87-E316F6BF2574}" type="presParOf" srcId="{12284D90-E046-4624-B166-4BFA2723C174}" destId="{4979940B-9CB4-4691-ACE5-A9A37A6FE559}" srcOrd="12" destOrd="0" presId="urn:microsoft.com/office/officeart/2005/8/layout/cycle8"/>
    <dgm:cxn modelId="{F80F3111-5B33-4478-8C4E-D26AA3EBA1D2}" type="presParOf" srcId="{12284D90-E046-4624-B166-4BFA2723C174}" destId="{1E3318E4-5740-45F4-B127-C895B372509F}" srcOrd="13" destOrd="0" presId="urn:microsoft.com/office/officeart/2005/8/layout/cycle8"/>
    <dgm:cxn modelId="{B4BA79F7-75A6-4DC5-B0B7-BCD4E3FDA043}" type="presParOf" srcId="{12284D90-E046-4624-B166-4BFA2723C174}" destId="{5B4E610F-D384-4169-8388-0B5AF3E2B2A1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E8BFA0-9AD0-4673-A4E2-9272423853F4}">
      <dsp:nvSpPr>
        <dsp:cNvPr id="0" name=""/>
        <dsp:cNvSpPr/>
      </dsp:nvSpPr>
      <dsp:spPr>
        <a:xfrm>
          <a:off x="1005641" y="188214"/>
          <a:ext cx="2432304" cy="2432304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 smtClean="0"/>
            <a:t>PM</a:t>
          </a:r>
          <a:endParaRPr lang="zh-CN" altLang="en-US" sz="4000" kern="1200" dirty="0"/>
        </a:p>
      </dsp:txBody>
      <dsp:txXfrm>
        <a:off x="2287524" y="703630"/>
        <a:ext cx="868680" cy="723900"/>
      </dsp:txXfrm>
    </dsp:sp>
    <dsp:sp modelId="{C5956725-59B1-4688-965D-36E242EE2621}">
      <dsp:nvSpPr>
        <dsp:cNvPr id="0" name=""/>
        <dsp:cNvSpPr/>
      </dsp:nvSpPr>
      <dsp:spPr>
        <a:xfrm>
          <a:off x="955547" y="275082"/>
          <a:ext cx="2432304" cy="2432304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 smtClean="0"/>
            <a:t>QM</a:t>
          </a:r>
          <a:endParaRPr lang="zh-CN" altLang="en-US" sz="4000" kern="1200" dirty="0"/>
        </a:p>
      </dsp:txBody>
      <dsp:txXfrm>
        <a:off x="1534668" y="1853184"/>
        <a:ext cx="1303020" cy="637032"/>
      </dsp:txXfrm>
    </dsp:sp>
    <dsp:sp modelId="{4EC68E47-7CAE-4AA1-842C-0DB4B15383E2}">
      <dsp:nvSpPr>
        <dsp:cNvPr id="0" name=""/>
        <dsp:cNvSpPr/>
      </dsp:nvSpPr>
      <dsp:spPr>
        <a:xfrm>
          <a:off x="905454" y="188214"/>
          <a:ext cx="2432304" cy="2432304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 smtClean="0"/>
            <a:t>ME</a:t>
          </a:r>
          <a:endParaRPr lang="zh-CN" altLang="en-US" sz="4000" kern="1200" dirty="0"/>
        </a:p>
      </dsp:txBody>
      <dsp:txXfrm>
        <a:off x="1187196" y="703630"/>
        <a:ext cx="868680" cy="723900"/>
      </dsp:txXfrm>
    </dsp:sp>
    <dsp:sp modelId="{4979940B-9CB4-4691-ACE5-A9A37A6FE559}">
      <dsp:nvSpPr>
        <dsp:cNvPr id="0" name=""/>
        <dsp:cNvSpPr/>
      </dsp:nvSpPr>
      <dsp:spPr>
        <a:xfrm>
          <a:off x="855271" y="37642"/>
          <a:ext cx="2733446" cy="2733446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3318E4-5740-45F4-B127-C895B372509F}">
      <dsp:nvSpPr>
        <dsp:cNvPr id="0" name=""/>
        <dsp:cNvSpPr/>
      </dsp:nvSpPr>
      <dsp:spPr>
        <a:xfrm>
          <a:off x="804976" y="124357"/>
          <a:ext cx="2733446" cy="2733446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4E610F-D384-4169-8388-0B5AF3E2B2A1}">
      <dsp:nvSpPr>
        <dsp:cNvPr id="0" name=""/>
        <dsp:cNvSpPr/>
      </dsp:nvSpPr>
      <dsp:spPr>
        <a:xfrm>
          <a:off x="754682" y="37642"/>
          <a:ext cx="2733446" cy="2733446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4541838" y="735013"/>
            <a:ext cx="568325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4502" tIns="45621" rIns="94502" bIns="45621">
            <a:spAutoFit/>
          </a:bodyPr>
          <a:lstStyle>
            <a:lvl1pPr algn="l" defTabSz="9477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474663" algn="l" defTabSz="9477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947738" algn="l" defTabSz="9477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420813" algn="l" defTabSz="9477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1895475" algn="l" defTabSz="9477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352675" defTabSz="947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809875" defTabSz="947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267075" defTabSz="947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724275" defTabSz="947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r>
              <a:rPr lang="en-US" altLang="ko-KR" sz="1300">
                <a:latin typeface="Arial" panose="020B0604020202020204" pitchFamily="34" charset="0"/>
              </a:rPr>
              <a:t>Notes</a:t>
            </a:r>
          </a:p>
        </p:txBody>
      </p:sp>
      <p:sp>
        <p:nvSpPr>
          <p:cNvPr id="3075" name="Line 3"/>
          <p:cNvSpPr>
            <a:spLocks noChangeShapeType="1"/>
          </p:cNvSpPr>
          <p:nvPr/>
        </p:nvSpPr>
        <p:spPr bwMode="auto">
          <a:xfrm>
            <a:off x="3717925" y="1227138"/>
            <a:ext cx="23225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6" name="Line 4"/>
          <p:cNvSpPr>
            <a:spLocks noChangeShapeType="1"/>
          </p:cNvSpPr>
          <p:nvPr/>
        </p:nvSpPr>
        <p:spPr bwMode="auto">
          <a:xfrm>
            <a:off x="3717925" y="1423988"/>
            <a:ext cx="23225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7" name="Line 5"/>
          <p:cNvSpPr>
            <a:spLocks noChangeShapeType="1"/>
          </p:cNvSpPr>
          <p:nvPr/>
        </p:nvSpPr>
        <p:spPr bwMode="auto">
          <a:xfrm>
            <a:off x="3717925" y="1617663"/>
            <a:ext cx="23225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8" name="Line 6"/>
          <p:cNvSpPr>
            <a:spLocks noChangeShapeType="1"/>
          </p:cNvSpPr>
          <p:nvPr/>
        </p:nvSpPr>
        <p:spPr bwMode="auto">
          <a:xfrm>
            <a:off x="3717925" y="1808163"/>
            <a:ext cx="23225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9" name="Line 7"/>
          <p:cNvSpPr>
            <a:spLocks noChangeShapeType="1"/>
          </p:cNvSpPr>
          <p:nvPr/>
        </p:nvSpPr>
        <p:spPr bwMode="auto">
          <a:xfrm>
            <a:off x="3717925" y="2003425"/>
            <a:ext cx="23225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0" name="Line 8"/>
          <p:cNvSpPr>
            <a:spLocks noChangeShapeType="1"/>
          </p:cNvSpPr>
          <p:nvPr/>
        </p:nvSpPr>
        <p:spPr bwMode="auto">
          <a:xfrm>
            <a:off x="3717925" y="2195513"/>
            <a:ext cx="23225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1" name="Line 9"/>
          <p:cNvSpPr>
            <a:spLocks noChangeShapeType="1"/>
          </p:cNvSpPr>
          <p:nvPr/>
        </p:nvSpPr>
        <p:spPr bwMode="auto">
          <a:xfrm>
            <a:off x="3717925" y="2390775"/>
            <a:ext cx="23225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3717925" y="2584450"/>
            <a:ext cx="23225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3717925" y="2776538"/>
            <a:ext cx="23225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3717925" y="2970213"/>
            <a:ext cx="23225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5" name="Line 13"/>
          <p:cNvSpPr>
            <a:spLocks noChangeShapeType="1"/>
          </p:cNvSpPr>
          <p:nvPr/>
        </p:nvSpPr>
        <p:spPr bwMode="auto">
          <a:xfrm>
            <a:off x="3717925" y="3163888"/>
            <a:ext cx="23225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3717925" y="3355975"/>
            <a:ext cx="23225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7" name="Line 15"/>
          <p:cNvSpPr>
            <a:spLocks noChangeShapeType="1"/>
          </p:cNvSpPr>
          <p:nvPr/>
        </p:nvSpPr>
        <p:spPr bwMode="auto">
          <a:xfrm>
            <a:off x="3717925" y="3551238"/>
            <a:ext cx="23225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8" name="Line 16"/>
          <p:cNvSpPr>
            <a:spLocks noChangeShapeType="1"/>
          </p:cNvSpPr>
          <p:nvPr/>
        </p:nvSpPr>
        <p:spPr bwMode="auto">
          <a:xfrm>
            <a:off x="3717925" y="3741738"/>
            <a:ext cx="23225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9" name="Line 17"/>
          <p:cNvSpPr>
            <a:spLocks noChangeShapeType="1"/>
          </p:cNvSpPr>
          <p:nvPr/>
        </p:nvSpPr>
        <p:spPr bwMode="auto">
          <a:xfrm>
            <a:off x="3717925" y="3935413"/>
            <a:ext cx="23225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0" name="Line 18"/>
          <p:cNvSpPr>
            <a:spLocks noChangeShapeType="1"/>
          </p:cNvSpPr>
          <p:nvPr/>
        </p:nvSpPr>
        <p:spPr bwMode="auto">
          <a:xfrm>
            <a:off x="3717925" y="4129088"/>
            <a:ext cx="23225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1" name="Line 19"/>
          <p:cNvSpPr>
            <a:spLocks noChangeShapeType="1"/>
          </p:cNvSpPr>
          <p:nvPr/>
        </p:nvSpPr>
        <p:spPr bwMode="auto">
          <a:xfrm>
            <a:off x="3717925" y="4322763"/>
            <a:ext cx="23225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2" name="Line 20"/>
          <p:cNvSpPr>
            <a:spLocks noChangeShapeType="1"/>
          </p:cNvSpPr>
          <p:nvPr/>
        </p:nvSpPr>
        <p:spPr bwMode="auto">
          <a:xfrm>
            <a:off x="3717925" y="4514850"/>
            <a:ext cx="23225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3" name="Line 21"/>
          <p:cNvSpPr>
            <a:spLocks noChangeShapeType="1"/>
          </p:cNvSpPr>
          <p:nvPr/>
        </p:nvSpPr>
        <p:spPr bwMode="auto">
          <a:xfrm>
            <a:off x="3717925" y="4710113"/>
            <a:ext cx="23225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4" name="Line 22"/>
          <p:cNvSpPr>
            <a:spLocks noChangeShapeType="1"/>
          </p:cNvSpPr>
          <p:nvPr/>
        </p:nvSpPr>
        <p:spPr bwMode="auto">
          <a:xfrm>
            <a:off x="3717925" y="4903788"/>
            <a:ext cx="23225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5" name="Line 23"/>
          <p:cNvSpPr>
            <a:spLocks noChangeShapeType="1"/>
          </p:cNvSpPr>
          <p:nvPr/>
        </p:nvSpPr>
        <p:spPr bwMode="auto">
          <a:xfrm>
            <a:off x="3717925" y="5095875"/>
            <a:ext cx="23225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6" name="Line 24"/>
          <p:cNvSpPr>
            <a:spLocks noChangeShapeType="1"/>
          </p:cNvSpPr>
          <p:nvPr/>
        </p:nvSpPr>
        <p:spPr bwMode="auto">
          <a:xfrm>
            <a:off x="3717925" y="5292725"/>
            <a:ext cx="23225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7" name="Line 25"/>
          <p:cNvSpPr>
            <a:spLocks noChangeShapeType="1"/>
          </p:cNvSpPr>
          <p:nvPr/>
        </p:nvSpPr>
        <p:spPr bwMode="auto">
          <a:xfrm>
            <a:off x="3717925" y="5484813"/>
            <a:ext cx="23225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8" name="Line 26"/>
          <p:cNvSpPr>
            <a:spLocks noChangeShapeType="1"/>
          </p:cNvSpPr>
          <p:nvPr/>
        </p:nvSpPr>
        <p:spPr bwMode="auto">
          <a:xfrm>
            <a:off x="3717925" y="5676900"/>
            <a:ext cx="23225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9" name="Line 27"/>
          <p:cNvSpPr>
            <a:spLocks noChangeShapeType="1"/>
          </p:cNvSpPr>
          <p:nvPr/>
        </p:nvSpPr>
        <p:spPr bwMode="auto">
          <a:xfrm>
            <a:off x="3717925" y="5872163"/>
            <a:ext cx="23225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00" name="Line 28"/>
          <p:cNvSpPr>
            <a:spLocks noChangeShapeType="1"/>
          </p:cNvSpPr>
          <p:nvPr/>
        </p:nvSpPr>
        <p:spPr bwMode="auto">
          <a:xfrm>
            <a:off x="3717925" y="6067425"/>
            <a:ext cx="23225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01" name="Line 29"/>
          <p:cNvSpPr>
            <a:spLocks noChangeShapeType="1"/>
          </p:cNvSpPr>
          <p:nvPr/>
        </p:nvSpPr>
        <p:spPr bwMode="auto">
          <a:xfrm>
            <a:off x="3717925" y="6259513"/>
            <a:ext cx="23225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02" name="Line 30"/>
          <p:cNvSpPr>
            <a:spLocks noChangeShapeType="1"/>
          </p:cNvSpPr>
          <p:nvPr/>
        </p:nvSpPr>
        <p:spPr bwMode="auto">
          <a:xfrm>
            <a:off x="3717925" y="6451600"/>
            <a:ext cx="23225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03" name="Line 31"/>
          <p:cNvSpPr>
            <a:spLocks noChangeShapeType="1"/>
          </p:cNvSpPr>
          <p:nvPr/>
        </p:nvSpPr>
        <p:spPr bwMode="auto">
          <a:xfrm>
            <a:off x="3717925" y="6646863"/>
            <a:ext cx="23225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04" name="Line 32"/>
          <p:cNvSpPr>
            <a:spLocks noChangeShapeType="1"/>
          </p:cNvSpPr>
          <p:nvPr/>
        </p:nvSpPr>
        <p:spPr bwMode="auto">
          <a:xfrm>
            <a:off x="3717925" y="6838950"/>
            <a:ext cx="23225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05" name="Line 33"/>
          <p:cNvSpPr>
            <a:spLocks noChangeShapeType="1"/>
          </p:cNvSpPr>
          <p:nvPr/>
        </p:nvSpPr>
        <p:spPr bwMode="auto">
          <a:xfrm>
            <a:off x="3717925" y="7032625"/>
            <a:ext cx="23225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06" name="Line 34"/>
          <p:cNvSpPr>
            <a:spLocks noChangeShapeType="1"/>
          </p:cNvSpPr>
          <p:nvPr/>
        </p:nvSpPr>
        <p:spPr bwMode="auto">
          <a:xfrm>
            <a:off x="3717925" y="7224713"/>
            <a:ext cx="23225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07" name="Line 35"/>
          <p:cNvSpPr>
            <a:spLocks noChangeShapeType="1"/>
          </p:cNvSpPr>
          <p:nvPr/>
        </p:nvSpPr>
        <p:spPr bwMode="auto">
          <a:xfrm>
            <a:off x="3717925" y="7418388"/>
            <a:ext cx="23225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08" name="Line 36"/>
          <p:cNvSpPr>
            <a:spLocks noChangeShapeType="1"/>
          </p:cNvSpPr>
          <p:nvPr/>
        </p:nvSpPr>
        <p:spPr bwMode="auto">
          <a:xfrm>
            <a:off x="3717925" y="7610475"/>
            <a:ext cx="23225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09" name="Line 37"/>
          <p:cNvSpPr>
            <a:spLocks noChangeShapeType="1"/>
          </p:cNvSpPr>
          <p:nvPr/>
        </p:nvSpPr>
        <p:spPr bwMode="auto">
          <a:xfrm>
            <a:off x="3717925" y="7804150"/>
            <a:ext cx="23225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10" name="Line 38"/>
          <p:cNvSpPr>
            <a:spLocks noChangeShapeType="1"/>
          </p:cNvSpPr>
          <p:nvPr/>
        </p:nvSpPr>
        <p:spPr bwMode="auto">
          <a:xfrm>
            <a:off x="3717925" y="8001000"/>
            <a:ext cx="23225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11" name="Line 39"/>
          <p:cNvSpPr>
            <a:spLocks noChangeShapeType="1"/>
          </p:cNvSpPr>
          <p:nvPr/>
        </p:nvSpPr>
        <p:spPr bwMode="auto">
          <a:xfrm>
            <a:off x="3717925" y="8191500"/>
            <a:ext cx="23225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12" name="Line 40"/>
          <p:cNvSpPr>
            <a:spLocks noChangeShapeType="1"/>
          </p:cNvSpPr>
          <p:nvPr/>
        </p:nvSpPr>
        <p:spPr bwMode="auto">
          <a:xfrm>
            <a:off x="3717925" y="8383588"/>
            <a:ext cx="23225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13" name="Line 41"/>
          <p:cNvSpPr>
            <a:spLocks noChangeShapeType="1"/>
          </p:cNvSpPr>
          <p:nvPr/>
        </p:nvSpPr>
        <p:spPr bwMode="auto">
          <a:xfrm>
            <a:off x="3717925" y="8580438"/>
            <a:ext cx="23225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14" name="Line 42"/>
          <p:cNvSpPr>
            <a:spLocks noChangeShapeType="1"/>
          </p:cNvSpPr>
          <p:nvPr/>
        </p:nvSpPr>
        <p:spPr bwMode="auto">
          <a:xfrm>
            <a:off x="3717925" y="8770938"/>
            <a:ext cx="23225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15" name="Rectangle 43"/>
          <p:cNvSpPr>
            <a:spLocks noChangeArrowheads="1"/>
          </p:cNvSpPr>
          <p:nvPr/>
        </p:nvSpPr>
        <p:spPr bwMode="auto">
          <a:xfrm>
            <a:off x="515938" y="962025"/>
            <a:ext cx="2647950" cy="21812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16" name="Rectangle 44"/>
          <p:cNvSpPr>
            <a:spLocks noChangeArrowheads="1"/>
          </p:cNvSpPr>
          <p:nvPr/>
        </p:nvSpPr>
        <p:spPr bwMode="auto">
          <a:xfrm>
            <a:off x="520700" y="3794125"/>
            <a:ext cx="2643188" cy="2179638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17" name="Rectangle 45"/>
          <p:cNvSpPr>
            <a:spLocks noChangeArrowheads="1"/>
          </p:cNvSpPr>
          <p:nvPr/>
        </p:nvSpPr>
        <p:spPr bwMode="auto">
          <a:xfrm>
            <a:off x="520700" y="6618288"/>
            <a:ext cx="2643188" cy="2192337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18" name="Line 46"/>
          <p:cNvSpPr>
            <a:spLocks noChangeShapeType="1"/>
          </p:cNvSpPr>
          <p:nvPr/>
        </p:nvSpPr>
        <p:spPr bwMode="auto">
          <a:xfrm>
            <a:off x="962025" y="9077325"/>
            <a:ext cx="4818063" cy="0"/>
          </a:xfrm>
          <a:prstGeom prst="line">
            <a:avLst/>
          </a:prstGeom>
          <a:noFill/>
          <a:ln w="57150" cmpd="thinThick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19" name="Rectangle 47"/>
          <p:cNvSpPr>
            <a:spLocks noChangeArrowheads="1"/>
          </p:cNvSpPr>
          <p:nvPr/>
        </p:nvSpPr>
        <p:spPr bwMode="auto">
          <a:xfrm>
            <a:off x="5013325" y="9471025"/>
            <a:ext cx="1362075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4502" tIns="45621" rIns="94502" bIns="45621">
            <a:spAutoFit/>
          </a:bodyPr>
          <a:lstStyle>
            <a:lvl1pPr algn="l" defTabSz="9477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474663" algn="l" defTabSz="9477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947738" algn="l" defTabSz="9477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420813" algn="l" defTabSz="9477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1895475" algn="l" defTabSz="9477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352675" defTabSz="947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809875" defTabSz="947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267075" defTabSz="947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724275" defTabSz="947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algn="r"/>
            <a:r>
              <a:rPr lang="en-US" altLang="ko-KR" sz="1300">
                <a:latin typeface="Arial" panose="020B0604020202020204" pitchFamily="34" charset="0"/>
              </a:rPr>
              <a:t>July 28, 1997</a:t>
            </a:r>
          </a:p>
        </p:txBody>
      </p:sp>
      <p:pic>
        <p:nvPicPr>
          <p:cNvPr id="3120" name="Picture 48"/>
          <p:cNvPicPr>
            <a:picLocks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0538" y="9410700"/>
            <a:ext cx="434975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21" name="Line 49"/>
          <p:cNvSpPr>
            <a:spLocks noChangeShapeType="1"/>
          </p:cNvSpPr>
          <p:nvPr/>
        </p:nvSpPr>
        <p:spPr bwMode="auto">
          <a:xfrm>
            <a:off x="962025" y="647700"/>
            <a:ext cx="4818063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22" name="Rectangle 50"/>
          <p:cNvSpPr>
            <a:spLocks noChangeArrowheads="1"/>
          </p:cNvSpPr>
          <p:nvPr/>
        </p:nvSpPr>
        <p:spPr bwMode="auto">
          <a:xfrm>
            <a:off x="431800" y="333375"/>
            <a:ext cx="3106738" cy="29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4502" tIns="45621" rIns="94502" bIns="45621">
            <a:spAutoFit/>
          </a:bodyPr>
          <a:lstStyle>
            <a:lvl1pPr algn="l" defTabSz="9477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474663" algn="l" defTabSz="9477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947738" algn="l" defTabSz="9477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420813" algn="l" defTabSz="9477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1895475" algn="l" defTabSz="9477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352675" defTabSz="947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809875" defTabSz="947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267075" defTabSz="947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724275" defTabSz="947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algn="r"/>
            <a:r>
              <a:rPr lang="en-US" altLang="ko-KR" sz="1300" b="1">
                <a:latin typeface="Arial" panose="020B0604020202020204" pitchFamily="34" charset="0"/>
              </a:rPr>
              <a:t>NAO Competitive Manufacturing Training</a:t>
            </a:r>
          </a:p>
        </p:txBody>
      </p:sp>
      <p:sp>
        <p:nvSpPr>
          <p:cNvPr id="3123" name="Rectangle 51"/>
          <p:cNvSpPr>
            <a:spLocks noChangeArrowheads="1"/>
          </p:cNvSpPr>
          <p:nvPr/>
        </p:nvSpPr>
        <p:spPr bwMode="auto">
          <a:xfrm>
            <a:off x="5872163" y="333375"/>
            <a:ext cx="360362" cy="29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4502" tIns="45621" rIns="94502" bIns="45621">
            <a:spAutoFit/>
          </a:bodyPr>
          <a:lstStyle>
            <a:lvl1pPr algn="l" defTabSz="9477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474663" algn="l" defTabSz="9477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947738" algn="l" defTabSz="9477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420813" algn="l" defTabSz="9477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1895475" algn="l" defTabSz="94773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352675" defTabSz="947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809875" defTabSz="947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267075" defTabSz="947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724275" defTabSz="947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algn="r"/>
            <a:fld id="{71DAB6C4-63A8-4606-85DA-E6BCB85B0991}" type="slidenum">
              <a:rPr lang="ko-KR" altLang="en-US" sz="1300">
                <a:latin typeface="Arial" panose="020B0604020202020204" pitchFamily="34" charset="0"/>
              </a:rPr>
              <a:pPr algn="r"/>
              <a:t>‹#›</a:t>
            </a:fld>
            <a:endParaRPr lang="en-US" altLang="ko-KR" sz="13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2613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2175" y="4643438"/>
            <a:ext cx="4922838" cy="439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502" tIns="45621" rIns="94502" bIns="4562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  <p:sp>
        <p:nvSpPr>
          <p:cNvPr id="2051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58825" y="577850"/>
            <a:ext cx="5192713" cy="39655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</p:spTree>
    <p:extLst>
      <p:ext uri="{BB962C8B-B14F-4D97-AF65-F5344CB8AC3E}">
        <p14:creationId xmlns:p14="http://schemas.microsoft.com/office/powerpoint/2010/main" val="327634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굴림" panose="020B0600000101010101" pitchFamily="34" charset="-127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굴림" panose="020B0600000101010101" pitchFamily="34" charset="-127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굴림" panose="020B0600000101010101" pitchFamily="34" charset="-127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굴림" panose="020B0600000101010101" pitchFamily="34" charset="-127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굴림" panose="020B0600000101010101" pitchFamily="34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1219200"/>
            <a:ext cx="7318375" cy="2593975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9200" y="3913188"/>
            <a:ext cx="7318375" cy="18002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4604581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71513" y="1984375"/>
            <a:ext cx="8413750" cy="47275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71513" y="68262"/>
            <a:ext cx="8413750" cy="7620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8659831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81825" y="396875"/>
            <a:ext cx="2103438" cy="631507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71513" y="396875"/>
            <a:ext cx="6157912" cy="6315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571177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71513" y="1984375"/>
            <a:ext cx="4130675" cy="472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联机映像占位符 3"/>
          <p:cNvSpPr>
            <a:spLocks noGrp="1"/>
          </p:cNvSpPr>
          <p:nvPr>
            <p:ph type="clipArt" sz="half" idx="2"/>
          </p:nvPr>
        </p:nvSpPr>
        <p:spPr>
          <a:xfrm>
            <a:off x="4954588" y="1984375"/>
            <a:ext cx="4130675" cy="47275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671513" y="68262"/>
            <a:ext cx="8413750" cy="7620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4104624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71513" y="396875"/>
            <a:ext cx="8413750" cy="6315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055673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1513" y="68262"/>
            <a:ext cx="8413750" cy="7620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1513" y="1211262"/>
            <a:ext cx="8413750" cy="500146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  <a:lvl2pPr marL="488950" indent="0">
              <a:buFontTx/>
              <a:buNone/>
              <a:defRPr/>
            </a:lvl2pPr>
            <a:lvl3pPr marL="977900" indent="0">
              <a:buFontTx/>
              <a:buNone/>
              <a:defRPr/>
            </a:lvl3pPr>
            <a:lvl4pPr marL="1466850" indent="0">
              <a:buFontTx/>
              <a:buNone/>
              <a:defRPr/>
            </a:lvl4pPr>
            <a:lvl5pPr marL="1957388" indent="0">
              <a:buFontTx/>
              <a:buNone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6772815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5163" y="1857375"/>
            <a:ext cx="8415337" cy="310038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5163" y="4986338"/>
            <a:ext cx="8415337" cy="1630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标题 1"/>
          <p:cNvSpPr txBox="1">
            <a:spLocks/>
          </p:cNvSpPr>
          <p:nvPr userDrawn="1"/>
        </p:nvSpPr>
        <p:spPr>
          <a:xfrm>
            <a:off x="671513" y="68262"/>
            <a:ext cx="8413750" cy="762000"/>
          </a:xfrm>
          <a:prstGeom prst="rect">
            <a:avLst/>
          </a:prstGeom>
        </p:spPr>
        <p:txBody>
          <a:bodyPr/>
          <a:lstStyle>
            <a:lvl1pPr algn="ctr" defTabSz="977900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defTabSz="9779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algn="ctr" defTabSz="9779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algn="ctr" defTabSz="9779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algn="ctr" defTabSz="9779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457200" algn="ctr" defTabSz="9779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914400" algn="ctr" defTabSz="9779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1371600" algn="ctr" defTabSz="9779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1828800" algn="ctr" defTabSz="9779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4052408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71513" y="1984375"/>
            <a:ext cx="4130675" cy="472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54588" y="1984375"/>
            <a:ext cx="4130675" cy="472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671513" y="68262"/>
            <a:ext cx="8413750" cy="7620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1786389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71513" y="1827213"/>
            <a:ext cx="4127500" cy="8953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71513" y="2722563"/>
            <a:ext cx="4127500" cy="4003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938713" y="1827213"/>
            <a:ext cx="4148137" cy="8953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938713" y="2722563"/>
            <a:ext cx="4148137" cy="4003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71513" y="68262"/>
            <a:ext cx="8413750" cy="7620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7656656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71513" y="68262"/>
            <a:ext cx="8413750" cy="7620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2547846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8492739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1513" y="496888"/>
            <a:ext cx="3148012" cy="173831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48138" y="1073150"/>
            <a:ext cx="4938712" cy="52959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71513" y="2235200"/>
            <a:ext cx="3148012" cy="41417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6723839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1513" y="496888"/>
            <a:ext cx="3148012" cy="173831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148138" y="1073150"/>
            <a:ext cx="4938712" cy="529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71513" y="2235200"/>
            <a:ext cx="3148012" cy="41417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23322933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Rectangle 87"/>
          <p:cNvSpPr>
            <a:spLocks noChangeArrowheads="1"/>
          </p:cNvSpPr>
          <p:nvPr userDrawn="1"/>
        </p:nvSpPr>
        <p:spPr bwMode="auto">
          <a:xfrm>
            <a:off x="3657600" y="7045324"/>
            <a:ext cx="2895600" cy="406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zh-CN" altLang="en-US" sz="900" dirty="0" smtClean="0">
                <a:solidFill>
                  <a:schemeClr val="tx1"/>
                </a:solidFill>
                <a:latin typeface="Arial" panose="020B0604020202020204" pitchFamily="34" charset="0"/>
              </a:rPr>
              <a:t>第十一事业部</a:t>
            </a:r>
            <a:r>
              <a:rPr lang="zh-CN" altLang="en-US" sz="900" baseline="0" dirty="0" smtClean="0">
                <a:solidFill>
                  <a:schemeClr val="tx1"/>
                </a:solidFill>
                <a:latin typeface="Arial" panose="020B0604020202020204" pitchFamily="34" charset="0"/>
              </a:rPr>
              <a:t> 总装</a:t>
            </a:r>
            <a:r>
              <a:rPr lang="zh-CN" altLang="en-US" sz="900" baseline="0" dirty="0" smtClean="0">
                <a:solidFill>
                  <a:schemeClr val="tx1"/>
                </a:solidFill>
                <a:latin typeface="Arial" panose="020B0604020202020204" pitchFamily="34" charset="0"/>
              </a:rPr>
              <a:t>长沙工厂</a:t>
            </a:r>
            <a:endParaRPr lang="en-US" altLang="ko-KR" sz="9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112" name="Line 88"/>
          <p:cNvSpPr>
            <a:spLocks noChangeShapeType="1"/>
          </p:cNvSpPr>
          <p:nvPr userDrawn="1"/>
        </p:nvSpPr>
        <p:spPr bwMode="auto">
          <a:xfrm>
            <a:off x="1587" y="7010400"/>
            <a:ext cx="9720000" cy="6350"/>
          </a:xfrm>
          <a:prstGeom prst="line">
            <a:avLst/>
          </a:prstGeom>
          <a:noFill/>
          <a:ln w="12700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13" name="Rectangle 89"/>
          <p:cNvSpPr>
            <a:spLocks noChangeArrowheads="1"/>
          </p:cNvSpPr>
          <p:nvPr userDrawn="1"/>
        </p:nvSpPr>
        <p:spPr bwMode="auto">
          <a:xfrm>
            <a:off x="9245332" y="7035452"/>
            <a:ext cx="355868" cy="228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r"/>
            <a:r>
              <a:rPr lang="en-US" altLang="ko-KR" sz="900" dirty="0" smtClean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fld id="{1D861D28-5DB2-4BE2-8796-4DE6BD98C63F}" type="slidenum">
              <a:rPr lang="en-US" altLang="ko-KR" sz="900" smtClean="0">
                <a:solidFill>
                  <a:schemeClr val="tx1"/>
                </a:solidFill>
                <a:latin typeface="Arial" panose="020B0604020202020204" pitchFamily="34" charset="0"/>
              </a:rPr>
              <a:pPr algn="r"/>
              <a:t>‹#›</a:t>
            </a:fld>
            <a:endParaRPr lang="en-US" altLang="ko-KR" sz="9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135" name="Rectangle 111"/>
          <p:cNvSpPr>
            <a:spLocks noChangeArrowheads="1"/>
          </p:cNvSpPr>
          <p:nvPr userDrawn="1"/>
        </p:nvSpPr>
        <p:spPr bwMode="auto">
          <a:xfrm>
            <a:off x="7543800" y="69977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/>
            <a:endParaRPr lang="en-US" altLang="ko-KR" sz="10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136" name="Picture 112" descr="GMGMSNAPCnew"/>
          <p:cNvPicPr>
            <a:picLocks noChangeAspect="1" noChangeArrowheads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0600" y="0"/>
            <a:ext cx="114300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7" name="Text Box 113"/>
          <p:cNvSpPr txBox="1">
            <a:spLocks noChangeArrowheads="1"/>
          </p:cNvSpPr>
          <p:nvPr userDrawn="1"/>
        </p:nvSpPr>
        <p:spPr bwMode="auto">
          <a:xfrm>
            <a:off x="8839200" y="319088"/>
            <a:ext cx="60960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ko-KR" altLang="ko-KR" sz="8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     </a:t>
            </a:r>
            <a:r>
              <a:rPr lang="en-US" altLang="zh-CN" sz="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A</a:t>
            </a:r>
            <a:r>
              <a:rPr lang="en-US" altLang="ko-KR" sz="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MS</a:t>
            </a:r>
            <a:endParaRPr lang="en-US" altLang="ko-KR" sz="800" b="1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987" y="66675"/>
            <a:ext cx="1057275" cy="647700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 bwMode="auto">
          <a:xfrm>
            <a:off x="20673" y="830262"/>
            <a:ext cx="9720000" cy="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0" name="Rectangle 87"/>
          <p:cNvSpPr>
            <a:spLocks noChangeArrowheads="1"/>
          </p:cNvSpPr>
          <p:nvPr userDrawn="1"/>
        </p:nvSpPr>
        <p:spPr bwMode="auto">
          <a:xfrm>
            <a:off x="153987" y="7045325"/>
            <a:ext cx="1601787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b="1" dirty="0" smtClean="0">
                <a:solidFill>
                  <a:schemeClr val="tx1"/>
                </a:solidFill>
                <a:latin typeface="Arial" panose="020B0604020202020204" pitchFamily="34" charset="0"/>
              </a:rPr>
              <a:t>质量控制环</a:t>
            </a:r>
            <a:r>
              <a:rPr lang="en-US" altLang="zh-CN" sz="1000" b="1" dirty="0" smtClean="0">
                <a:solidFill>
                  <a:schemeClr val="tx1"/>
                </a:solidFill>
                <a:latin typeface="Arial" panose="020B0604020202020204" pitchFamily="34" charset="0"/>
              </a:rPr>
              <a:t>1</a:t>
            </a:r>
            <a:endParaRPr lang="en-US" altLang="ko-KR" sz="10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>
    <p:random/>
  </p:transition>
  <p:timing>
    <p:tnLst>
      <p:par>
        <p:cTn id="1" dur="indefinite" restart="never" nodeType="tmRoot"/>
      </p:par>
    </p:tnLst>
  </p:timing>
  <p:txStyles>
    <p:titleStyle>
      <a:lvl1pPr algn="ctr" defTabSz="9779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defTabSz="9779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굴림" panose="020B0600000101010101" pitchFamily="34" charset="-127"/>
        </a:defRPr>
      </a:lvl2pPr>
      <a:lvl3pPr algn="ctr" defTabSz="9779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굴림" panose="020B0600000101010101" pitchFamily="34" charset="-127"/>
        </a:defRPr>
      </a:lvl3pPr>
      <a:lvl4pPr algn="ctr" defTabSz="9779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굴림" panose="020B0600000101010101" pitchFamily="34" charset="-127"/>
        </a:defRPr>
      </a:lvl4pPr>
      <a:lvl5pPr algn="ctr" defTabSz="9779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굴림" panose="020B0600000101010101" pitchFamily="34" charset="-127"/>
        </a:defRPr>
      </a:lvl5pPr>
      <a:lvl6pPr marL="457200" algn="ctr" defTabSz="9779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굴림" panose="020B0600000101010101" pitchFamily="34" charset="-127"/>
        </a:defRPr>
      </a:lvl6pPr>
      <a:lvl7pPr marL="914400" algn="ctr" defTabSz="9779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굴림" panose="020B0600000101010101" pitchFamily="34" charset="-127"/>
        </a:defRPr>
      </a:lvl7pPr>
      <a:lvl8pPr marL="1371600" algn="ctr" defTabSz="9779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굴림" panose="020B0600000101010101" pitchFamily="34" charset="-127"/>
        </a:defRPr>
      </a:lvl8pPr>
      <a:lvl9pPr marL="1828800" algn="ctr" defTabSz="9779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굴림" panose="020B0600000101010101" pitchFamily="34" charset="-127"/>
        </a:defRPr>
      </a:lvl9pPr>
    </p:titleStyle>
    <p:bodyStyle>
      <a:lvl1pPr marL="288925" indent="-288925" algn="l" defTabSz="977900" rtl="0" eaLnBrk="0" fontAlgn="base" hangingPunct="0">
        <a:spcBef>
          <a:spcPct val="20000"/>
        </a:spcBef>
        <a:spcAft>
          <a:spcPct val="0"/>
        </a:spcAft>
        <a:buClr>
          <a:srgbClr val="FE9B03"/>
        </a:buClr>
        <a:buSzPct val="68000"/>
        <a:buFont typeface="Monotype Sorts" charset="2"/>
        <a:buChar char="u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95338" indent="-306388" algn="l" defTabSz="977900" rtl="0" eaLnBrk="0" fontAlgn="base" hangingPunct="0">
        <a:spcBef>
          <a:spcPct val="20000"/>
        </a:spcBef>
        <a:spcAft>
          <a:spcPct val="0"/>
        </a:spcAft>
        <a:buClr>
          <a:srgbClr val="FE9B03"/>
        </a:buClr>
        <a:buSzPct val="100000"/>
        <a:buChar char="–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222375" indent="-244475" algn="l" defTabSz="977900" rtl="0" eaLnBrk="0" fontAlgn="base" hangingPunct="0">
        <a:spcBef>
          <a:spcPct val="20000"/>
        </a:spcBef>
        <a:spcAft>
          <a:spcPct val="0"/>
        </a:spcAft>
        <a:buClr>
          <a:srgbClr val="FE9B03"/>
        </a:buClr>
        <a:buSzPct val="10000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12913" indent="-246063" algn="l" defTabSz="977900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201863" indent="-244475" algn="l" defTabSz="977900" rtl="0" eaLnBrk="0" fontAlgn="base" hangingPunct="0">
        <a:spcBef>
          <a:spcPct val="20000"/>
        </a:spcBef>
        <a:spcAft>
          <a:spcPct val="0"/>
        </a:spcAft>
        <a:buSzPct val="10000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质量控制环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AMS-Q-P3.1</a:t>
            </a:r>
            <a:endParaRPr lang="zh-CN" altLang="en-US" dirty="0"/>
          </a:p>
        </p:txBody>
      </p:sp>
      <p:sp>
        <p:nvSpPr>
          <p:cNvPr id="4" name="流程图: 过程 3"/>
          <p:cNvSpPr/>
          <p:nvPr/>
        </p:nvSpPr>
        <p:spPr bwMode="auto">
          <a:xfrm>
            <a:off x="153987" y="966787"/>
            <a:ext cx="1371600" cy="549275"/>
          </a:xfrm>
          <a:prstGeom prst="flowChartProcess">
            <a:avLst/>
          </a:prstGeom>
          <a:solidFill>
            <a:schemeClr val="bg1"/>
          </a:solidFill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8325" tIns="49163" rIns="98325" bIns="49163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779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굴림" panose="020B0600000101010101" pitchFamily="34" charset="-127"/>
              </a:rPr>
              <a:t>正文</a:t>
            </a:r>
            <a:endParaRPr kumimoji="0" lang="zh-CN" altLang="en-US" sz="3600" b="0" i="0" u="none" strike="noStrike" cap="none" normalizeH="0" baseline="0" dirty="0" smtClean="0">
              <a:ln>
                <a:noFill/>
              </a:ln>
              <a:solidFill>
                <a:schemeClr val="accent6"/>
              </a:solidFill>
              <a:effectLst/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443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r>
              <a:rPr lang="en-US" altLang="zh-CN" dirty="0" smtClean="0"/>
              <a:t>.4</a:t>
            </a:r>
            <a:r>
              <a:rPr lang="zh-CN" altLang="en-US" dirty="0" smtClean="0"/>
              <a:t>、总装车间的案例</a:t>
            </a:r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100557"/>
              </p:ext>
            </p:extLst>
          </p:nvPr>
        </p:nvGraphicFramePr>
        <p:xfrm>
          <a:off x="534987" y="1211262"/>
          <a:ext cx="8839200" cy="572725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0217"/>
                <a:gridCol w="5559183"/>
                <a:gridCol w="736600"/>
                <a:gridCol w="736600"/>
                <a:gridCol w="736600"/>
              </a:tblGrid>
              <a:tr h="28330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要素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内容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职责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8330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TM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TL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CL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484359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 smtClean="0">
                          <a:effectLst/>
                          <a:latin typeface="+mn-lt"/>
                        </a:rPr>
                        <a:t>2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u="none" strike="noStrike" baseline="0" dirty="0" smtClean="0">
                          <a:effectLst/>
                          <a:latin typeface="+mn-lt"/>
                        </a:rPr>
                        <a:t>员工对作业指导书进行学习。</a:t>
                      </a:r>
                      <a:endParaRPr lang="en-US" altLang="zh-CN" sz="1600" u="none" strike="noStrike" baseline="0" dirty="0" smtClean="0">
                        <a:effectLst/>
                        <a:latin typeface="+mn-lt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r>
                        <a:rPr lang="zh-CN" alt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所有与作业相关的信息都需要通过工位</a:t>
                      </a:r>
                      <a:r>
                        <a:rPr lang="en-US" altLang="zh-CN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工段的信息板（或其它信息看板）提供给员工。</a:t>
                      </a:r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r>
                        <a:rPr lang="zh-CN" alt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操作者每天需至少查看一次看板以获取工艺变更内容或者来自</a:t>
                      </a:r>
                      <a:r>
                        <a:rPr lang="en-US" altLang="zh-CN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CL2</a:t>
                      </a:r>
                      <a:r>
                        <a:rPr lang="zh-CN" alt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en-US" altLang="zh-CN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PA</a:t>
                      </a:r>
                      <a:r>
                        <a:rPr lang="zh-CN" alt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en-US" altLang="zh-CN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CPA</a:t>
                      </a:r>
                      <a:r>
                        <a:rPr lang="zh-CN" alt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的反馈信息。</a:t>
                      </a:r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r>
                        <a:rPr lang="zh-CN" alt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信息板的内容需要定期（至少每班）进行更新并标识清晰利用员工理解。</a:t>
                      </a:r>
                      <a:endParaRPr lang="zh-CN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10" name="五角星 9"/>
          <p:cNvSpPr/>
          <p:nvPr/>
        </p:nvSpPr>
        <p:spPr bwMode="auto">
          <a:xfrm>
            <a:off x="8200563" y="5402262"/>
            <a:ext cx="216000" cy="216000"/>
          </a:xfrm>
          <a:prstGeom prst="star5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8325" tIns="49163" rIns="98325" bIns="491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779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p:sp>
        <p:nvSpPr>
          <p:cNvPr id="11" name="五角星 10"/>
          <p:cNvSpPr/>
          <p:nvPr/>
        </p:nvSpPr>
        <p:spPr bwMode="auto">
          <a:xfrm>
            <a:off x="8929587" y="5402262"/>
            <a:ext cx="216000" cy="216000"/>
          </a:xfrm>
          <a:prstGeom prst="star5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8325" tIns="49163" rIns="98325" bIns="491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779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p:sp>
        <p:nvSpPr>
          <p:cNvPr id="12" name="五角星 11"/>
          <p:cNvSpPr/>
          <p:nvPr/>
        </p:nvSpPr>
        <p:spPr bwMode="auto">
          <a:xfrm>
            <a:off x="7469187" y="3304753"/>
            <a:ext cx="216000" cy="216000"/>
          </a:xfrm>
          <a:prstGeom prst="star5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8325" tIns="49163" rIns="98325" bIns="491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779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p:sp>
        <p:nvSpPr>
          <p:cNvPr id="13" name="五角星 12"/>
          <p:cNvSpPr/>
          <p:nvPr/>
        </p:nvSpPr>
        <p:spPr bwMode="auto">
          <a:xfrm>
            <a:off x="8200563" y="6620187"/>
            <a:ext cx="216000" cy="216000"/>
          </a:xfrm>
          <a:prstGeom prst="star5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8325" tIns="49163" rIns="98325" bIns="491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779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p:sp>
        <p:nvSpPr>
          <p:cNvPr id="14" name="五角星 13"/>
          <p:cNvSpPr/>
          <p:nvPr/>
        </p:nvSpPr>
        <p:spPr bwMode="auto">
          <a:xfrm>
            <a:off x="8929587" y="6620187"/>
            <a:ext cx="216000" cy="216000"/>
          </a:xfrm>
          <a:prstGeom prst="star5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8325" tIns="49163" rIns="98325" bIns="491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779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p:sp>
        <p:nvSpPr>
          <p:cNvPr id="15" name="五角星 14"/>
          <p:cNvSpPr/>
          <p:nvPr/>
        </p:nvSpPr>
        <p:spPr bwMode="auto">
          <a:xfrm>
            <a:off x="7441277" y="6013862"/>
            <a:ext cx="216000" cy="216000"/>
          </a:xfrm>
          <a:prstGeom prst="star5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8325" tIns="49163" rIns="98325" bIns="491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779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987" y="2221662"/>
            <a:ext cx="4057468" cy="29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65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r>
              <a:rPr lang="en-US" altLang="zh-CN" dirty="0" smtClean="0"/>
              <a:t>.4</a:t>
            </a:r>
            <a:r>
              <a:rPr lang="zh-CN" altLang="en-US" dirty="0" smtClean="0"/>
              <a:t>、总装车间的案例</a:t>
            </a:r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895910"/>
              </p:ext>
            </p:extLst>
          </p:nvPr>
        </p:nvGraphicFramePr>
        <p:xfrm>
          <a:off x="534987" y="1211262"/>
          <a:ext cx="8839200" cy="54834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0217"/>
                <a:gridCol w="5559183"/>
                <a:gridCol w="736600"/>
                <a:gridCol w="736600"/>
                <a:gridCol w="736600"/>
              </a:tblGrid>
              <a:tr h="28330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要素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内容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职责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8330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TM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TL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CL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484359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 smtClean="0">
                          <a:effectLst/>
                          <a:latin typeface="+mn-lt"/>
                        </a:rPr>
                        <a:t>3.1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400" u="none" strike="noStrike" baseline="0" dirty="0" smtClean="0">
                          <a:effectLst/>
                          <a:latin typeface="+mn-lt"/>
                        </a:rPr>
                        <a:t>检查零件是否正确及质量状况。</a:t>
                      </a:r>
                      <a:endParaRPr lang="en-US" altLang="zh-CN" sz="1400" u="none" strike="noStrike" baseline="0" dirty="0" smtClean="0">
                        <a:effectLst/>
                        <a:latin typeface="+mn-lt"/>
                      </a:endParaRPr>
                    </a:p>
                    <a:p>
                      <a:pPr algn="l" fontAlgn="t"/>
                      <a:endParaRPr lang="en-US" altLang="zh-CN" sz="1400" u="none" strike="noStrike" baseline="0" dirty="0" smtClean="0">
                        <a:effectLst/>
                        <a:latin typeface="+mn-lt"/>
                      </a:endParaRPr>
                    </a:p>
                    <a:p>
                      <a:pPr algn="l" fontAlgn="t"/>
                      <a:r>
                        <a:rPr lang="en-US" altLang="zh-CN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 1</a:t>
                      </a:r>
                      <a:r>
                        <a:rPr lang="zh-CN" alt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、检查零件是否与物料框的标签相符，查看装配单确认零部件的配置是正确的。</a:t>
                      </a:r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r>
                        <a:rPr lang="zh-CN" alt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如果操作者发现任何不符合、不完整或不易理解的内容需立即向组长反馈。</a:t>
                      </a:r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r>
                        <a:rPr lang="zh-CN" alt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班组长负责对发现的问题进行确认和跟踪。</a:t>
                      </a:r>
                      <a:endParaRPr lang="zh-CN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10" name="五角星 9"/>
          <p:cNvSpPr/>
          <p:nvPr/>
        </p:nvSpPr>
        <p:spPr bwMode="auto">
          <a:xfrm>
            <a:off x="8200563" y="6405462"/>
            <a:ext cx="216000" cy="216000"/>
          </a:xfrm>
          <a:prstGeom prst="star5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8325" tIns="49163" rIns="98325" bIns="491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779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p:sp>
        <p:nvSpPr>
          <p:cNvPr id="11" name="五角星 10"/>
          <p:cNvSpPr/>
          <p:nvPr/>
        </p:nvSpPr>
        <p:spPr bwMode="auto">
          <a:xfrm>
            <a:off x="8929587" y="6405462"/>
            <a:ext cx="216000" cy="216000"/>
          </a:xfrm>
          <a:prstGeom prst="star5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8325" tIns="49163" rIns="98325" bIns="491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779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p:sp>
        <p:nvSpPr>
          <p:cNvPr id="12" name="五角星 11"/>
          <p:cNvSpPr/>
          <p:nvPr/>
        </p:nvSpPr>
        <p:spPr bwMode="auto">
          <a:xfrm>
            <a:off x="7454439" y="3304753"/>
            <a:ext cx="216000" cy="216000"/>
          </a:xfrm>
          <a:prstGeom prst="star5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8325" tIns="49163" rIns="98325" bIns="491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779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p:sp>
        <p:nvSpPr>
          <p:cNvPr id="13" name="五角星 12"/>
          <p:cNvSpPr/>
          <p:nvPr/>
        </p:nvSpPr>
        <p:spPr bwMode="auto">
          <a:xfrm>
            <a:off x="7405587" y="5828224"/>
            <a:ext cx="216000" cy="216000"/>
          </a:xfrm>
          <a:prstGeom prst="star5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8325" tIns="49163" rIns="98325" bIns="491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779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658" y="2674662"/>
            <a:ext cx="3867033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39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r>
              <a:rPr lang="en-US" altLang="zh-CN" dirty="0" smtClean="0"/>
              <a:t>.4</a:t>
            </a:r>
            <a:r>
              <a:rPr lang="zh-CN" altLang="en-US" dirty="0" smtClean="0"/>
              <a:t>、总装车间的案例</a:t>
            </a:r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034099"/>
              </p:ext>
            </p:extLst>
          </p:nvPr>
        </p:nvGraphicFramePr>
        <p:xfrm>
          <a:off x="534987" y="1211262"/>
          <a:ext cx="8839200" cy="54834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0217"/>
                <a:gridCol w="5559183"/>
                <a:gridCol w="736600"/>
                <a:gridCol w="736600"/>
                <a:gridCol w="736600"/>
              </a:tblGrid>
              <a:tr h="28330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要素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内容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职责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8330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TM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TL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CL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484359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 smtClean="0">
                          <a:effectLst/>
                          <a:latin typeface="+mn-lt"/>
                        </a:rPr>
                        <a:t>3.2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400" u="none" strike="noStrike" baseline="0" dirty="0" smtClean="0">
                          <a:effectLst/>
                          <a:latin typeface="+mn-lt"/>
                        </a:rPr>
                        <a:t>检查零件是否正确及质量状况。</a:t>
                      </a:r>
                      <a:endParaRPr lang="en-US" altLang="zh-CN" sz="1400" u="none" strike="noStrike" baseline="0" dirty="0" smtClean="0">
                        <a:effectLst/>
                        <a:latin typeface="+mn-lt"/>
                      </a:endParaRPr>
                    </a:p>
                    <a:p>
                      <a:pPr algn="l" fontAlgn="t"/>
                      <a:endParaRPr lang="en-US" altLang="zh-CN" sz="1400" u="none" strike="noStrike" baseline="0" dirty="0" smtClean="0">
                        <a:effectLst/>
                        <a:latin typeface="+mn-lt"/>
                      </a:endParaRPr>
                    </a:p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 2</a:t>
                      </a:r>
                      <a:r>
                        <a:rPr lang="zh-CN" alt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、根据作业指导书中的零部件质量特性要求，对零件进行快速检查。</a:t>
                      </a:r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r>
                        <a:rPr lang="zh-CN" alt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如果操作者发现任何不符合、不完整或不易理解的内容需立即向组长反馈。</a:t>
                      </a:r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r>
                        <a:rPr lang="zh-CN" alt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班组长负责对发现的问题进行确认和跟踪。</a:t>
                      </a:r>
                      <a:endParaRPr lang="zh-CN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10" name="五角星 9"/>
          <p:cNvSpPr/>
          <p:nvPr/>
        </p:nvSpPr>
        <p:spPr bwMode="auto">
          <a:xfrm>
            <a:off x="8200563" y="6405462"/>
            <a:ext cx="216000" cy="216000"/>
          </a:xfrm>
          <a:prstGeom prst="star5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8325" tIns="49163" rIns="98325" bIns="491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779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p:sp>
        <p:nvSpPr>
          <p:cNvPr id="11" name="五角星 10"/>
          <p:cNvSpPr/>
          <p:nvPr/>
        </p:nvSpPr>
        <p:spPr bwMode="auto">
          <a:xfrm>
            <a:off x="8929587" y="6405462"/>
            <a:ext cx="216000" cy="216000"/>
          </a:xfrm>
          <a:prstGeom prst="star5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8325" tIns="49163" rIns="98325" bIns="491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779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p:sp>
        <p:nvSpPr>
          <p:cNvPr id="12" name="五角星 11"/>
          <p:cNvSpPr/>
          <p:nvPr/>
        </p:nvSpPr>
        <p:spPr bwMode="auto">
          <a:xfrm>
            <a:off x="7454439" y="3304753"/>
            <a:ext cx="216000" cy="216000"/>
          </a:xfrm>
          <a:prstGeom prst="star5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8325" tIns="49163" rIns="98325" bIns="491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779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p:sp>
        <p:nvSpPr>
          <p:cNvPr id="13" name="五角星 12"/>
          <p:cNvSpPr/>
          <p:nvPr/>
        </p:nvSpPr>
        <p:spPr bwMode="auto">
          <a:xfrm>
            <a:off x="7405587" y="5828224"/>
            <a:ext cx="216000" cy="216000"/>
          </a:xfrm>
          <a:prstGeom prst="star5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8325" tIns="49163" rIns="98325" bIns="491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779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587" y="2582862"/>
            <a:ext cx="3698629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6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r>
              <a:rPr lang="en-US" altLang="zh-CN" dirty="0" smtClean="0"/>
              <a:t>.4</a:t>
            </a:r>
            <a:r>
              <a:rPr lang="zh-CN" altLang="en-US" dirty="0" smtClean="0"/>
              <a:t>、总装车间的案例</a:t>
            </a:r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683674"/>
              </p:ext>
            </p:extLst>
          </p:nvPr>
        </p:nvGraphicFramePr>
        <p:xfrm>
          <a:off x="534987" y="1211262"/>
          <a:ext cx="8839200" cy="54101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0217"/>
                <a:gridCol w="5559183"/>
                <a:gridCol w="736600"/>
                <a:gridCol w="736600"/>
                <a:gridCol w="736600"/>
              </a:tblGrid>
              <a:tr h="28330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要素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内容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职责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8330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TM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TL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CL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484359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 smtClean="0">
                          <a:effectLst/>
                          <a:latin typeface="+mn-lt"/>
                        </a:rPr>
                        <a:t>3.2.1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u="none" strike="noStrike" baseline="0" dirty="0" smtClean="0">
                          <a:effectLst/>
                          <a:latin typeface="+mn-lt"/>
                        </a:rPr>
                        <a:t>检查零件是否正确及质量状况。</a:t>
                      </a:r>
                      <a:endParaRPr lang="en-US" altLang="zh-CN" sz="1600" u="none" strike="noStrike" baseline="0" dirty="0" smtClean="0">
                        <a:effectLst/>
                        <a:latin typeface="+mn-lt"/>
                      </a:endParaRPr>
                    </a:p>
                    <a:p>
                      <a:pPr algn="l" fontAlgn="t"/>
                      <a:endParaRPr lang="en-US" altLang="zh-CN" sz="1600" u="none" strike="noStrike" baseline="0" dirty="0" smtClean="0">
                        <a:effectLst/>
                        <a:latin typeface="+mn-lt"/>
                      </a:endParaRPr>
                    </a:p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 2.1</a:t>
                      </a:r>
                      <a:r>
                        <a:rPr lang="zh-CN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、对零件进行</a:t>
                      </a:r>
                      <a:r>
                        <a:rPr lang="zh-CN" altLang="en-US" sz="16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快速检查。</a:t>
                      </a:r>
                      <a:endParaRPr lang="en-US" altLang="zh-CN" sz="1600" b="0" i="0" u="none" strike="noStrike" baseline="0" dirty="0" smtClean="0"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600" b="0" i="0" u="none" strike="noStrike" baseline="0" dirty="0" smtClean="0"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…</a:t>
                      </a:r>
                      <a:r>
                        <a:rPr lang="zh-CN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零部件是否有划伤、压痕、异物等外观问题；支架断裂、混料等功能问题</a:t>
                      </a:r>
                      <a:r>
                        <a:rPr lang="en-US" altLang="zh-CN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?</a:t>
                      </a: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12" name="五角星 11"/>
          <p:cNvSpPr/>
          <p:nvPr/>
        </p:nvSpPr>
        <p:spPr bwMode="auto">
          <a:xfrm>
            <a:off x="7454439" y="4106862"/>
            <a:ext cx="216000" cy="216000"/>
          </a:xfrm>
          <a:prstGeom prst="star5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8325" tIns="49163" rIns="98325" bIns="491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779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9831" y="3679158"/>
            <a:ext cx="2820819" cy="252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0650" y="3679158"/>
            <a:ext cx="2775577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81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r>
              <a:rPr lang="en-US" altLang="zh-CN" dirty="0" smtClean="0"/>
              <a:t>.4</a:t>
            </a:r>
            <a:r>
              <a:rPr lang="zh-CN" altLang="en-US" dirty="0" smtClean="0"/>
              <a:t>、总装车间的案例</a:t>
            </a:r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210433"/>
              </p:ext>
            </p:extLst>
          </p:nvPr>
        </p:nvGraphicFramePr>
        <p:xfrm>
          <a:off x="534987" y="1211262"/>
          <a:ext cx="8839200" cy="54834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0217"/>
                <a:gridCol w="5559183"/>
                <a:gridCol w="736600"/>
                <a:gridCol w="736600"/>
                <a:gridCol w="736600"/>
              </a:tblGrid>
              <a:tr h="28330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要素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内容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职责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8330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TM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TL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CL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484359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 smtClean="0">
                          <a:effectLst/>
                          <a:latin typeface="+mn-lt"/>
                        </a:rPr>
                        <a:t>3.2.2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u="none" strike="noStrike" baseline="0" dirty="0" smtClean="0">
                          <a:effectLst/>
                          <a:latin typeface="+mn-lt"/>
                        </a:rPr>
                        <a:t>检查零件是否正确及质量状况。</a:t>
                      </a:r>
                      <a:endParaRPr lang="en-US" altLang="zh-CN" sz="1600" u="none" strike="noStrike" baseline="0" dirty="0" smtClean="0">
                        <a:effectLst/>
                        <a:latin typeface="+mn-lt"/>
                      </a:endParaRPr>
                    </a:p>
                    <a:p>
                      <a:pPr algn="l" fontAlgn="t"/>
                      <a:endParaRPr lang="en-US" altLang="zh-CN" sz="1600" u="none" strike="noStrike" baseline="0" dirty="0" smtClean="0">
                        <a:effectLst/>
                        <a:latin typeface="+mn-lt"/>
                      </a:endParaRPr>
                    </a:p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 2.2</a:t>
                      </a:r>
                      <a:r>
                        <a:rPr lang="zh-CN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、如果操作者发现任何不符合、不完整或不易理解的内容需立即向组长反馈。</a:t>
                      </a:r>
                      <a:endParaRPr lang="en-US" altLang="zh-CN" sz="16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并把不良品送至不良品区域。（</a:t>
                      </a:r>
                      <a:r>
                        <a:rPr lang="en-US" altLang="zh-CN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red table</a:t>
                      </a:r>
                      <a:r>
                        <a:rPr lang="zh-CN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）</a:t>
                      </a:r>
                      <a:endParaRPr lang="en-US" altLang="zh-CN" sz="16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r>
                        <a:rPr lang="zh-CN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员工应向组长详细描述缺陷的相关信息以便于确定根本原因。组长应协助员工对不良品进行更换以保证生产。</a:t>
                      </a:r>
                      <a:endParaRPr lang="zh-CN" alt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10" name="五角星 9"/>
          <p:cNvSpPr/>
          <p:nvPr/>
        </p:nvSpPr>
        <p:spPr bwMode="auto">
          <a:xfrm>
            <a:off x="8200563" y="6314514"/>
            <a:ext cx="216000" cy="216000"/>
          </a:xfrm>
          <a:prstGeom prst="star5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8325" tIns="49163" rIns="98325" bIns="491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779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p:sp>
        <p:nvSpPr>
          <p:cNvPr id="12" name="五角星 11"/>
          <p:cNvSpPr/>
          <p:nvPr/>
        </p:nvSpPr>
        <p:spPr bwMode="auto">
          <a:xfrm>
            <a:off x="7446502" y="3878262"/>
            <a:ext cx="216000" cy="216000"/>
          </a:xfrm>
          <a:prstGeom prst="star5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8325" tIns="49163" rIns="98325" bIns="491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779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p:sp>
        <p:nvSpPr>
          <p:cNvPr id="13" name="五角星 12"/>
          <p:cNvSpPr/>
          <p:nvPr/>
        </p:nvSpPr>
        <p:spPr bwMode="auto">
          <a:xfrm>
            <a:off x="7420335" y="6329262"/>
            <a:ext cx="216000" cy="216000"/>
          </a:xfrm>
          <a:prstGeom prst="star5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8325" tIns="49163" rIns="98325" bIns="491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779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3665" y="3192462"/>
            <a:ext cx="3997369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48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r>
              <a:rPr lang="en-US" altLang="zh-CN" dirty="0" smtClean="0"/>
              <a:t>.4</a:t>
            </a:r>
            <a:r>
              <a:rPr lang="zh-CN" altLang="en-US" dirty="0" smtClean="0"/>
              <a:t>、</a:t>
            </a:r>
            <a:r>
              <a:rPr lang="zh-CN" altLang="en-US" dirty="0"/>
              <a:t>总</a:t>
            </a:r>
            <a:r>
              <a:rPr lang="zh-CN" altLang="en-US" dirty="0" smtClean="0"/>
              <a:t>装车间的案例</a:t>
            </a:r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352960"/>
              </p:ext>
            </p:extLst>
          </p:nvPr>
        </p:nvGraphicFramePr>
        <p:xfrm>
          <a:off x="534987" y="1211262"/>
          <a:ext cx="8839200" cy="54101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0217"/>
                <a:gridCol w="5559183"/>
                <a:gridCol w="736600"/>
                <a:gridCol w="736600"/>
                <a:gridCol w="736600"/>
              </a:tblGrid>
              <a:tr h="28330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要素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内容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职责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8330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TM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TL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CL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484359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 smtClean="0">
                          <a:effectLst/>
                          <a:latin typeface="+mn-lt"/>
                        </a:rPr>
                        <a:t>3.3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lang="zh-CN" alt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组长将不良品的信息反馈给</a:t>
                      </a:r>
                      <a:r>
                        <a:rPr lang="en-US" altLang="zh-C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LOG</a:t>
                      </a:r>
                      <a:r>
                        <a:rPr lang="zh-CN" alt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和</a:t>
                      </a:r>
                      <a:r>
                        <a:rPr lang="en-US" altLang="zh-C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QM</a:t>
                      </a:r>
                      <a:r>
                        <a:rPr lang="zh-CN" alt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。</a:t>
                      </a:r>
                      <a:endParaRPr lang="en-US" altLang="zh-CN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….</a:t>
                      </a:r>
                      <a:r>
                        <a:rPr lang="zh-CN" alt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需要制定更换批次或其它的临时措施</a:t>
                      </a:r>
                      <a:r>
                        <a:rPr lang="en-US" altLang="zh-C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zh-CN" sz="1400" u="none" strike="noStrike" baseline="0" dirty="0" smtClean="0">
                        <a:effectLst/>
                        <a:latin typeface="+mn-lt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endParaRPr lang="en-US" altLang="zh-CN" sz="16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LOG</a:t>
                      </a:r>
                      <a:r>
                        <a:rPr lang="zh-CN" alt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得到不良品的信息后，应立即启动更换不良品的措施，否则生产线有可能因为物料断料停线。对不良品的返修或进一步的改善措施由</a:t>
                      </a:r>
                      <a:r>
                        <a:rPr lang="en-US" altLang="zh-CN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QM</a:t>
                      </a:r>
                      <a:r>
                        <a:rPr lang="zh-CN" alt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和</a:t>
                      </a:r>
                      <a:r>
                        <a:rPr lang="en-US" altLang="zh-CN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LOG</a:t>
                      </a:r>
                      <a:r>
                        <a:rPr lang="zh-CN" alt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稍晚进行。</a:t>
                      </a:r>
                      <a:endParaRPr lang="zh-CN" alt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8" name="五角星 7"/>
          <p:cNvSpPr/>
          <p:nvPr/>
        </p:nvSpPr>
        <p:spPr bwMode="auto">
          <a:xfrm>
            <a:off x="8154987" y="1985862"/>
            <a:ext cx="216000" cy="216000"/>
          </a:xfrm>
          <a:prstGeom prst="star5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8325" tIns="49163" rIns="98325" bIns="491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779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p:sp>
        <p:nvSpPr>
          <p:cNvPr id="9" name="五角星 8"/>
          <p:cNvSpPr/>
          <p:nvPr/>
        </p:nvSpPr>
        <p:spPr bwMode="auto">
          <a:xfrm>
            <a:off x="8884011" y="1985862"/>
            <a:ext cx="216000" cy="216000"/>
          </a:xfrm>
          <a:prstGeom prst="star5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8325" tIns="49163" rIns="98325" bIns="491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779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p:sp>
        <p:nvSpPr>
          <p:cNvPr id="10" name="五角星 9"/>
          <p:cNvSpPr/>
          <p:nvPr/>
        </p:nvSpPr>
        <p:spPr bwMode="auto">
          <a:xfrm>
            <a:off x="8200563" y="5643462"/>
            <a:ext cx="216000" cy="216000"/>
          </a:xfrm>
          <a:prstGeom prst="star5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8325" tIns="49163" rIns="98325" bIns="491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779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p:sp>
        <p:nvSpPr>
          <p:cNvPr id="11" name="五角星 10"/>
          <p:cNvSpPr/>
          <p:nvPr/>
        </p:nvSpPr>
        <p:spPr bwMode="auto">
          <a:xfrm>
            <a:off x="8929587" y="5643462"/>
            <a:ext cx="216000" cy="216000"/>
          </a:xfrm>
          <a:prstGeom prst="star5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8325" tIns="49163" rIns="98325" bIns="491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779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452" y="2430462"/>
            <a:ext cx="380031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7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r>
              <a:rPr lang="en-US" altLang="zh-CN" dirty="0" smtClean="0"/>
              <a:t>.4</a:t>
            </a:r>
            <a:r>
              <a:rPr lang="zh-CN" altLang="en-US" dirty="0" smtClean="0"/>
              <a:t>、</a:t>
            </a:r>
            <a:r>
              <a:rPr lang="zh-CN" altLang="en-US" dirty="0"/>
              <a:t>总</a:t>
            </a:r>
            <a:r>
              <a:rPr lang="zh-CN" altLang="en-US" dirty="0" smtClean="0"/>
              <a:t>装车间的案例</a:t>
            </a:r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405058"/>
              </p:ext>
            </p:extLst>
          </p:nvPr>
        </p:nvGraphicFramePr>
        <p:xfrm>
          <a:off x="534987" y="1211262"/>
          <a:ext cx="8839200" cy="54101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0217"/>
                <a:gridCol w="5559183"/>
                <a:gridCol w="736600"/>
                <a:gridCol w="736600"/>
                <a:gridCol w="736600"/>
              </a:tblGrid>
              <a:tr h="28330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要素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内容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职责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8330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TM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TL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CL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484359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 smtClean="0">
                          <a:effectLst/>
                          <a:latin typeface="+mn-lt"/>
                        </a:rPr>
                        <a:t>4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检查装配区域的状态。</a:t>
                      </a:r>
                      <a:endParaRPr lang="en-US" altLang="zh-CN" sz="16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endParaRPr lang="en-US" altLang="zh-CN" sz="16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…. </a:t>
                      </a:r>
                      <a:r>
                        <a:rPr lang="zh-CN" alt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装配的区域是否无损伤或污染？</a:t>
                      </a:r>
                      <a:r>
                        <a:rPr lang="zh-CN" altLang="en-US" sz="1600" b="0" i="0" u="none" strike="noStrike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（地毯下的异物）</a:t>
                      </a:r>
                      <a:endParaRPr lang="en-US" altLang="zh-CN" sz="1600" b="0" i="0" u="none" strike="noStrike" kern="1200" baseline="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…. </a:t>
                      </a:r>
                      <a:r>
                        <a:rPr lang="zh-CN" alt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被覆盖的零部件是否已经完成了装配？</a:t>
                      </a:r>
                      <a:r>
                        <a:rPr lang="zh-CN" altLang="en-US" sz="1600" b="0" i="0" u="none" strike="noStrike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（后保通风口案例）</a:t>
                      </a:r>
                      <a:endParaRPr lang="en-US" altLang="zh-CN" sz="1600" b="0" i="0" u="none" strike="noStrike" kern="1200" baseline="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…. </a:t>
                      </a:r>
                      <a:r>
                        <a:rPr lang="zh-CN" alt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预装配</a:t>
                      </a:r>
                      <a:r>
                        <a:rPr lang="en-US" altLang="zh-CN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连接的部件是否无损伤或污染？</a:t>
                      </a:r>
                      <a:r>
                        <a:rPr lang="zh-CN" altLang="en-US" sz="1600" b="0" i="0" u="none" strike="noStrike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（车身孔位、背焊螺母）</a:t>
                      </a:r>
                      <a:endParaRPr lang="en-US" altLang="zh-CN" sz="1600" b="0" i="0" u="none" strike="noStrike" kern="1200" baseline="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CN" alt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12" name="五角星 11"/>
          <p:cNvSpPr/>
          <p:nvPr/>
        </p:nvSpPr>
        <p:spPr bwMode="auto">
          <a:xfrm>
            <a:off x="7469187" y="4030662"/>
            <a:ext cx="216000" cy="216000"/>
          </a:xfrm>
          <a:prstGeom prst="star5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8325" tIns="49163" rIns="98325" bIns="491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779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385" y="2201862"/>
            <a:ext cx="3826181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41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r>
              <a:rPr lang="en-US" altLang="zh-CN" dirty="0" smtClean="0"/>
              <a:t>.4</a:t>
            </a:r>
            <a:r>
              <a:rPr lang="zh-CN" altLang="en-US" dirty="0" smtClean="0"/>
              <a:t>、</a:t>
            </a:r>
            <a:r>
              <a:rPr lang="zh-CN" altLang="en-US" dirty="0"/>
              <a:t>总</a:t>
            </a:r>
            <a:r>
              <a:rPr lang="zh-CN" altLang="en-US" dirty="0" smtClean="0"/>
              <a:t>装车间的案例</a:t>
            </a:r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325601"/>
              </p:ext>
            </p:extLst>
          </p:nvPr>
        </p:nvGraphicFramePr>
        <p:xfrm>
          <a:off x="534987" y="1211262"/>
          <a:ext cx="8839200" cy="54376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0217"/>
                <a:gridCol w="5559183"/>
                <a:gridCol w="736600"/>
                <a:gridCol w="736600"/>
                <a:gridCol w="736600"/>
              </a:tblGrid>
              <a:tr h="28330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要素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内容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职责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8330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TM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TL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CL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484359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 smtClean="0">
                          <a:effectLst/>
                          <a:latin typeface="+mn-lt"/>
                        </a:rPr>
                        <a:t>5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按照作业指导书要求进行装配</a:t>
                      </a:r>
                      <a:endParaRPr lang="en-US" altLang="zh-CN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….</a:t>
                      </a:r>
                      <a:r>
                        <a:rPr lang="zh-CN" alt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把每一个零部件都装配到最完美</a:t>
                      </a:r>
                      <a:r>
                        <a:rPr lang="en-US" altLang="zh-C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!</a:t>
                      </a:r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endParaRPr lang="en-US" altLang="zh-CN" sz="11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endParaRPr lang="en-US" altLang="zh-CN" sz="11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endParaRPr lang="en-US" altLang="zh-CN" sz="11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endParaRPr lang="en-US" altLang="zh-CN" sz="11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endParaRPr lang="en-US" altLang="zh-CN" sz="11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r>
                        <a:rPr lang="zh-CN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员工必读严格按照作业指导书要求进行作业，包括使用的工具、辅料都必须符合工艺文件中的要求。</a:t>
                      </a:r>
                      <a:endParaRPr lang="zh-CN" alt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12" name="五角星 11"/>
          <p:cNvSpPr/>
          <p:nvPr/>
        </p:nvSpPr>
        <p:spPr bwMode="auto">
          <a:xfrm>
            <a:off x="7469187" y="3967062"/>
            <a:ext cx="216000" cy="216000"/>
          </a:xfrm>
          <a:prstGeom prst="star5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8325" tIns="49163" rIns="98325" bIns="491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779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p:sp>
        <p:nvSpPr>
          <p:cNvPr id="7" name="五角星 6"/>
          <p:cNvSpPr/>
          <p:nvPr/>
        </p:nvSpPr>
        <p:spPr bwMode="auto">
          <a:xfrm>
            <a:off x="7469187" y="6176862"/>
            <a:ext cx="216000" cy="216000"/>
          </a:xfrm>
          <a:prstGeom prst="star5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8325" tIns="49163" rIns="98325" bIns="491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779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p:sp>
        <p:nvSpPr>
          <p:cNvPr id="8" name="五角星 7"/>
          <p:cNvSpPr/>
          <p:nvPr/>
        </p:nvSpPr>
        <p:spPr bwMode="auto">
          <a:xfrm>
            <a:off x="8154987" y="6176862"/>
            <a:ext cx="216000" cy="216000"/>
          </a:xfrm>
          <a:prstGeom prst="star5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8325" tIns="49163" rIns="98325" bIns="491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779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8987" y="2411862"/>
            <a:ext cx="465869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44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r>
              <a:rPr lang="en-US" altLang="zh-CN" dirty="0" smtClean="0"/>
              <a:t>.4</a:t>
            </a:r>
            <a:r>
              <a:rPr lang="zh-CN" altLang="en-US" dirty="0" smtClean="0"/>
              <a:t>、总装车间的案例</a:t>
            </a:r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045100"/>
              </p:ext>
            </p:extLst>
          </p:nvPr>
        </p:nvGraphicFramePr>
        <p:xfrm>
          <a:off x="534987" y="1211262"/>
          <a:ext cx="8839200" cy="54101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0217"/>
                <a:gridCol w="5559183"/>
                <a:gridCol w="736600"/>
                <a:gridCol w="736600"/>
                <a:gridCol w="736600"/>
              </a:tblGrid>
              <a:tr h="28330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要素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内容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职责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8330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TM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TL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CL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484359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 smtClean="0">
                          <a:effectLst/>
                          <a:latin typeface="+mn-lt"/>
                        </a:rPr>
                        <a:t>6.1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确认所有的装配</a:t>
                      </a:r>
                      <a:r>
                        <a:rPr lang="en-US" altLang="zh-C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连接</a:t>
                      </a:r>
                      <a:r>
                        <a:rPr lang="en-US" altLang="zh-C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拧紧都是正确的</a:t>
                      </a:r>
                      <a:r>
                        <a:rPr lang="en-US" altLang="zh-C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!</a:t>
                      </a:r>
                    </a:p>
                    <a:p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r>
                        <a:rPr lang="zh-CN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自检</a:t>
                      </a:r>
                      <a:r>
                        <a:rPr lang="en-US" altLang="zh-CN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…</a:t>
                      </a:r>
                      <a:r>
                        <a:rPr lang="zh-CN" altLang="en-US" sz="16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（如通过回拔确认线束是否到位。）</a:t>
                      </a:r>
                      <a:endParaRPr lang="en-US" altLang="zh-CN" sz="1600" b="0" i="0" u="none" strike="noStrike" baseline="0" dirty="0" smtClean="0"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r>
                        <a:rPr lang="zh-CN" altLang="en-US" sz="16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自检的内容必须在作业文件（</a:t>
                      </a:r>
                      <a:r>
                        <a:rPr lang="en-US" altLang="zh-CN" sz="16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CP</a:t>
                      </a:r>
                      <a:r>
                        <a:rPr lang="zh-CN" altLang="en-US" sz="16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en-US" altLang="zh-CN" sz="16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SOP</a:t>
                      </a:r>
                      <a:r>
                        <a:rPr lang="zh-CN" altLang="en-US" sz="16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）中明确规定。</a:t>
                      </a:r>
                      <a:endParaRPr lang="en-US" altLang="zh-CN" sz="1600" b="0" i="0" u="none" strike="noStrike" baseline="0" dirty="0" smtClean="0"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r>
                        <a:rPr lang="zh-CN" altLang="en-US" sz="16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所有的自检项目都必须进行记录（漆标或跟单）。</a:t>
                      </a:r>
                      <a:endParaRPr lang="en-US" altLang="zh-CN" sz="1600" b="0" i="0" u="none" strike="noStrike" baseline="0" dirty="0" smtClean="0"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12" name="五角星 11"/>
          <p:cNvSpPr/>
          <p:nvPr/>
        </p:nvSpPr>
        <p:spPr bwMode="auto">
          <a:xfrm>
            <a:off x="7469187" y="4183062"/>
            <a:ext cx="216000" cy="216000"/>
          </a:xfrm>
          <a:prstGeom prst="star5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8325" tIns="49163" rIns="98325" bIns="491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779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p:sp>
        <p:nvSpPr>
          <p:cNvPr id="8" name="五角星 7"/>
          <p:cNvSpPr/>
          <p:nvPr/>
        </p:nvSpPr>
        <p:spPr bwMode="auto">
          <a:xfrm>
            <a:off x="7469187" y="1989808"/>
            <a:ext cx="216000" cy="216000"/>
          </a:xfrm>
          <a:prstGeom prst="star5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8325" tIns="49163" rIns="98325" bIns="491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779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p:sp>
        <p:nvSpPr>
          <p:cNvPr id="9" name="五角星 8"/>
          <p:cNvSpPr/>
          <p:nvPr/>
        </p:nvSpPr>
        <p:spPr bwMode="auto">
          <a:xfrm>
            <a:off x="7469187" y="5414862"/>
            <a:ext cx="216000" cy="216000"/>
          </a:xfrm>
          <a:prstGeom prst="star5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8325" tIns="49163" rIns="98325" bIns="491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779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624" y="2963862"/>
            <a:ext cx="5458563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87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r>
              <a:rPr lang="en-US" altLang="zh-CN" dirty="0" smtClean="0"/>
              <a:t>.4</a:t>
            </a:r>
            <a:r>
              <a:rPr lang="zh-CN" altLang="en-US" dirty="0" smtClean="0"/>
              <a:t>、</a:t>
            </a:r>
            <a:r>
              <a:rPr lang="zh-CN" altLang="en-US" dirty="0"/>
              <a:t>总</a:t>
            </a:r>
            <a:r>
              <a:rPr lang="zh-CN" altLang="en-US" dirty="0" smtClean="0"/>
              <a:t>装车间的案例</a:t>
            </a:r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093748"/>
              </p:ext>
            </p:extLst>
          </p:nvPr>
        </p:nvGraphicFramePr>
        <p:xfrm>
          <a:off x="534987" y="1211262"/>
          <a:ext cx="8839200" cy="54101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0217"/>
                <a:gridCol w="5559183"/>
                <a:gridCol w="736600"/>
                <a:gridCol w="736600"/>
                <a:gridCol w="736600"/>
              </a:tblGrid>
              <a:tr h="28330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要素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内容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职责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8330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TM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TL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CL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484359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 smtClean="0">
                          <a:effectLst/>
                          <a:latin typeface="+mn-lt"/>
                        </a:rPr>
                        <a:t>6.2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确认所有的装配</a:t>
                      </a:r>
                      <a:r>
                        <a:rPr lang="en-US" altLang="zh-C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连接</a:t>
                      </a:r>
                      <a:r>
                        <a:rPr lang="en-US" altLang="zh-C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拧紧都是正确的</a:t>
                      </a:r>
                      <a:r>
                        <a:rPr lang="en-US" altLang="zh-C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!</a:t>
                      </a: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r>
                        <a:rPr lang="zh-CN" altLang="en-US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互检，</a:t>
                      </a:r>
                      <a:r>
                        <a:rPr lang="zh-CN" altLang="en-US" sz="16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换一个人去检查（如左右互换、下一工位检查）</a:t>
                      </a:r>
                      <a:endParaRPr lang="en-US" altLang="zh-CN" sz="1600" b="0" i="0" u="none" strike="noStrike" baseline="0" dirty="0" smtClean="0"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endParaRPr lang="en-US" altLang="zh-CN" sz="1600" b="0" i="0" u="none" strike="noStrike" kern="1200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altLang="zh-CN" sz="16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r>
                        <a:rPr lang="zh-CN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互检的内容必须在作业文件（</a:t>
                      </a:r>
                      <a:r>
                        <a:rPr lang="en-US" altLang="zh-CN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CP</a:t>
                      </a:r>
                      <a:r>
                        <a:rPr lang="zh-CN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en-US" altLang="zh-CN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SOP</a:t>
                      </a:r>
                      <a:r>
                        <a:rPr lang="zh-CN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）中进行规定。</a:t>
                      </a:r>
                      <a:endParaRPr lang="en-US" altLang="zh-CN" sz="16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所有的互检项目都必须进行记录（漆标或跟单）。</a:t>
                      </a:r>
                      <a:endParaRPr lang="en-US" altLang="zh-CN" sz="1600" b="0" i="0" u="none" strike="noStrike" baseline="0" dirty="0" smtClean="0"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endParaRPr lang="zh-CN" alt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12" name="五角星 11"/>
          <p:cNvSpPr/>
          <p:nvPr/>
        </p:nvSpPr>
        <p:spPr bwMode="auto">
          <a:xfrm>
            <a:off x="7469187" y="4183062"/>
            <a:ext cx="216000" cy="216000"/>
          </a:xfrm>
          <a:prstGeom prst="star5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8325" tIns="49163" rIns="98325" bIns="491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779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p:sp>
        <p:nvSpPr>
          <p:cNvPr id="8" name="五角星 7"/>
          <p:cNvSpPr/>
          <p:nvPr/>
        </p:nvSpPr>
        <p:spPr bwMode="auto">
          <a:xfrm>
            <a:off x="7469187" y="1989808"/>
            <a:ext cx="216000" cy="216000"/>
          </a:xfrm>
          <a:prstGeom prst="star5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8325" tIns="49163" rIns="98325" bIns="491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779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p:sp>
        <p:nvSpPr>
          <p:cNvPr id="9" name="五角星 8"/>
          <p:cNvSpPr/>
          <p:nvPr/>
        </p:nvSpPr>
        <p:spPr bwMode="auto">
          <a:xfrm>
            <a:off x="7469187" y="5491062"/>
            <a:ext cx="216000" cy="216000"/>
          </a:xfrm>
          <a:prstGeom prst="star5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8325" tIns="49163" rIns="98325" bIns="491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779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601787" y="2963862"/>
            <a:ext cx="5431576" cy="2016000"/>
            <a:chOff x="-3122613" y="3302862"/>
            <a:chExt cx="5431576" cy="2016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122613" y="3302862"/>
              <a:ext cx="2716221" cy="2016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06392" y="3302862"/>
              <a:ext cx="2715355" cy="20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441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文件更改记录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691539"/>
              </p:ext>
            </p:extLst>
          </p:nvPr>
        </p:nvGraphicFramePr>
        <p:xfrm>
          <a:off x="671513" y="1211262"/>
          <a:ext cx="8413751" cy="5410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0821"/>
                <a:gridCol w="5293451"/>
                <a:gridCol w="1489479"/>
              </a:tblGrid>
              <a:tr h="49183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更改日期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更改记录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更改人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49183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2013/11/26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文件创建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李贝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491836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</a:tr>
              <a:tr h="491836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</a:tr>
              <a:tr h="491836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</a:tr>
              <a:tr h="491836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</a:tr>
              <a:tr h="491836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</a:tr>
              <a:tr h="491836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</a:tr>
              <a:tr h="491836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</a:tr>
              <a:tr h="491836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</a:tr>
              <a:tr h="491836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4477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r>
              <a:rPr lang="en-US" altLang="zh-CN" dirty="0" smtClean="0"/>
              <a:t>.4</a:t>
            </a:r>
            <a:r>
              <a:rPr lang="zh-CN" altLang="en-US" dirty="0" smtClean="0"/>
              <a:t>、</a:t>
            </a:r>
            <a:r>
              <a:rPr lang="zh-CN" altLang="en-US" dirty="0"/>
              <a:t>总</a:t>
            </a:r>
            <a:r>
              <a:rPr lang="zh-CN" altLang="en-US" dirty="0" smtClean="0"/>
              <a:t>装车间的案例</a:t>
            </a:r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027859"/>
              </p:ext>
            </p:extLst>
          </p:nvPr>
        </p:nvGraphicFramePr>
        <p:xfrm>
          <a:off x="534987" y="1211262"/>
          <a:ext cx="8839200" cy="54101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0217"/>
                <a:gridCol w="5559183"/>
                <a:gridCol w="736600"/>
                <a:gridCol w="736600"/>
                <a:gridCol w="736600"/>
              </a:tblGrid>
              <a:tr h="28330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要素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内容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职责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8330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u="none" strike="noStrike" dirty="0" smtClean="0">
                          <a:effectLst/>
                        </a:rPr>
                        <a:t>TM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TL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CL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484359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7.1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作业完成后确认装配状态。</a:t>
                      </a:r>
                      <a:endParaRPr lang="en-US" altLang="zh-CN" sz="16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r>
                        <a:rPr lang="zh-CN" alt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对装配后的配合状态（间隙面差）进行了目视检查吗？</a:t>
                      </a:r>
                      <a:endParaRPr lang="en-US" altLang="zh-CN" sz="16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12" name="五角星 11"/>
          <p:cNvSpPr/>
          <p:nvPr/>
        </p:nvSpPr>
        <p:spPr bwMode="auto">
          <a:xfrm>
            <a:off x="7469187" y="4030662"/>
            <a:ext cx="216000" cy="216000"/>
          </a:xfrm>
          <a:prstGeom prst="star5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8325" tIns="49163" rIns="98325" bIns="491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779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8987" y="2619462"/>
            <a:ext cx="4501773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33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r>
              <a:rPr lang="en-US" altLang="zh-CN" dirty="0" smtClean="0"/>
              <a:t>.4</a:t>
            </a:r>
            <a:r>
              <a:rPr lang="zh-CN" altLang="en-US" dirty="0" smtClean="0"/>
              <a:t>、</a:t>
            </a:r>
            <a:r>
              <a:rPr lang="zh-CN" altLang="en-US" dirty="0"/>
              <a:t>总</a:t>
            </a:r>
            <a:r>
              <a:rPr lang="zh-CN" altLang="en-US" dirty="0" smtClean="0"/>
              <a:t>装车间的案例</a:t>
            </a:r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538544"/>
              </p:ext>
            </p:extLst>
          </p:nvPr>
        </p:nvGraphicFramePr>
        <p:xfrm>
          <a:off x="534987" y="1211262"/>
          <a:ext cx="8839200" cy="54101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0217"/>
                <a:gridCol w="5559183"/>
                <a:gridCol w="736600"/>
                <a:gridCol w="736600"/>
                <a:gridCol w="736600"/>
              </a:tblGrid>
              <a:tr h="28330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要素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内容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职责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8330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TM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TL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CL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484359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7.2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作业完成后确认功能状态。</a:t>
                      </a:r>
                      <a:endParaRPr lang="en-US" altLang="zh-CN" sz="16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r>
                        <a:rPr lang="zh-CN" alt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对装配后的功能（开关回位）进行了检查吗？</a:t>
                      </a:r>
                      <a:endParaRPr lang="en-US" altLang="zh-CN" sz="16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12" name="五角星 11"/>
          <p:cNvSpPr/>
          <p:nvPr/>
        </p:nvSpPr>
        <p:spPr bwMode="auto">
          <a:xfrm>
            <a:off x="7469187" y="4043262"/>
            <a:ext cx="216000" cy="216000"/>
          </a:xfrm>
          <a:prstGeom prst="star5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8325" tIns="49163" rIns="98325" bIns="491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779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87" y="2606862"/>
            <a:ext cx="4319883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2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r>
              <a:rPr lang="en-US" altLang="zh-CN" dirty="0" smtClean="0"/>
              <a:t>.4</a:t>
            </a:r>
            <a:r>
              <a:rPr lang="zh-CN" altLang="en-US" dirty="0" smtClean="0"/>
              <a:t>、</a:t>
            </a:r>
            <a:r>
              <a:rPr lang="zh-CN" altLang="en-US" dirty="0"/>
              <a:t>总</a:t>
            </a:r>
            <a:r>
              <a:rPr lang="zh-CN" altLang="en-US" dirty="0" smtClean="0"/>
              <a:t>装车间的案例</a:t>
            </a:r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44209"/>
              </p:ext>
            </p:extLst>
          </p:nvPr>
        </p:nvGraphicFramePr>
        <p:xfrm>
          <a:off x="534987" y="1211262"/>
          <a:ext cx="8839200" cy="54101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0217"/>
                <a:gridCol w="5559183"/>
                <a:gridCol w="736600"/>
                <a:gridCol w="736600"/>
                <a:gridCol w="736600"/>
              </a:tblGrid>
              <a:tr h="28330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要素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内容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职责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8330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TM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TL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CL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484359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7.3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如果检查发现任何问题，必须立即向组长汇报。</a:t>
                      </a:r>
                      <a:endParaRPr lang="en-US" altLang="zh-CN" sz="16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如果此问题不能在本工位内进行修复，必须记录在装配单上。</a:t>
                      </a:r>
                      <a:endParaRPr lang="en-US" altLang="zh-CN" sz="16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altLang="zh-CN" sz="1600" b="0" i="0" u="none" strike="noStrike" kern="1200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6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r>
                        <a:rPr lang="zh-CN" altLang="en-US" sz="16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通过返修或换件的形式解决问题。</a:t>
                      </a:r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7" name="五角星 6"/>
          <p:cNvSpPr/>
          <p:nvPr/>
        </p:nvSpPr>
        <p:spPr bwMode="auto">
          <a:xfrm>
            <a:off x="7470774" y="4183062"/>
            <a:ext cx="216000" cy="216000"/>
          </a:xfrm>
          <a:prstGeom prst="star5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8325" tIns="49163" rIns="98325" bIns="491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779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p:sp>
        <p:nvSpPr>
          <p:cNvPr id="8" name="五角星 7"/>
          <p:cNvSpPr/>
          <p:nvPr/>
        </p:nvSpPr>
        <p:spPr bwMode="auto">
          <a:xfrm>
            <a:off x="8231187" y="4183062"/>
            <a:ext cx="216000" cy="216000"/>
          </a:xfrm>
          <a:prstGeom prst="star5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8325" tIns="49163" rIns="98325" bIns="491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779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607" y="2878092"/>
            <a:ext cx="4471380" cy="330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85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5.4</a:t>
            </a:r>
            <a:r>
              <a:rPr lang="zh-CN" altLang="en-US" dirty="0" smtClean="0"/>
              <a:t>、</a:t>
            </a:r>
            <a:r>
              <a:rPr lang="zh-CN" altLang="en-US" dirty="0"/>
              <a:t>总</a:t>
            </a:r>
            <a:r>
              <a:rPr lang="zh-CN" altLang="en-US" dirty="0" smtClean="0"/>
              <a:t>装车间的案例</a:t>
            </a:r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731864"/>
              </p:ext>
            </p:extLst>
          </p:nvPr>
        </p:nvGraphicFramePr>
        <p:xfrm>
          <a:off x="534987" y="1211262"/>
          <a:ext cx="8839200" cy="54101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0217"/>
                <a:gridCol w="5559183"/>
                <a:gridCol w="736600"/>
                <a:gridCol w="736600"/>
                <a:gridCol w="736600"/>
              </a:tblGrid>
              <a:tr h="28330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要素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内容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职责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8330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TM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TL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CL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484359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7.3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如果检查发现任何问题，必须立即向组长汇报。</a:t>
                      </a:r>
                      <a:endParaRPr lang="en-US" altLang="zh-CN" sz="16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如果此问题不能在本工位内进行修复，必须记录在装配单上。</a:t>
                      </a:r>
                      <a:endParaRPr lang="en-US" altLang="zh-CN" sz="16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altLang="zh-CN" sz="1600" b="0" i="0" u="none" strike="noStrike" kern="1200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6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r>
                        <a:rPr lang="zh-CN" altLang="en-US" sz="16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在本工位向组长展示问题。</a:t>
                      </a:r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12" name="五角星 11"/>
          <p:cNvSpPr/>
          <p:nvPr/>
        </p:nvSpPr>
        <p:spPr bwMode="auto">
          <a:xfrm>
            <a:off x="7469187" y="3967062"/>
            <a:ext cx="216000" cy="216000"/>
          </a:xfrm>
          <a:prstGeom prst="star5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8325" tIns="49163" rIns="98325" bIns="491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779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587" y="2843262"/>
            <a:ext cx="4318946" cy="359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44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5.4</a:t>
            </a:r>
            <a:r>
              <a:rPr lang="zh-CN" altLang="en-US" dirty="0" smtClean="0"/>
              <a:t>、</a:t>
            </a:r>
            <a:r>
              <a:rPr lang="zh-CN" altLang="en-US" dirty="0"/>
              <a:t>总</a:t>
            </a:r>
            <a:r>
              <a:rPr lang="zh-CN" altLang="en-US" dirty="0" smtClean="0"/>
              <a:t>装车间的案例</a:t>
            </a:r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533517"/>
              </p:ext>
            </p:extLst>
          </p:nvPr>
        </p:nvGraphicFramePr>
        <p:xfrm>
          <a:off x="534987" y="1211262"/>
          <a:ext cx="8839200" cy="54101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0217"/>
                <a:gridCol w="5559183"/>
                <a:gridCol w="736600"/>
                <a:gridCol w="736600"/>
                <a:gridCol w="736600"/>
              </a:tblGrid>
              <a:tr h="28330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要素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内容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职责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8330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TM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TL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CL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484359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7.3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如果检查发现任何问题，必须立即向组长汇报。</a:t>
                      </a:r>
                      <a:endParaRPr lang="en-US" altLang="zh-CN" sz="16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如果此问题不能在本工位内进行修复，必须记录在装配单上。</a:t>
                      </a:r>
                      <a:endParaRPr lang="en-US" altLang="zh-CN" sz="16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altLang="zh-CN" sz="1600" b="0" i="0" u="none" strike="noStrike" kern="1200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6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r>
                        <a:rPr lang="zh-CN" altLang="en-US" sz="16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对整个问题</a:t>
                      </a:r>
                      <a:r>
                        <a:rPr lang="en-US" altLang="zh-CN" sz="16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6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事情的处理进行详细描述并寻求解决方案。</a:t>
                      </a:r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7" name="五角星 6"/>
          <p:cNvSpPr/>
          <p:nvPr/>
        </p:nvSpPr>
        <p:spPr bwMode="auto">
          <a:xfrm>
            <a:off x="7470774" y="4183062"/>
            <a:ext cx="216000" cy="216000"/>
          </a:xfrm>
          <a:prstGeom prst="star5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8325" tIns="49163" rIns="98325" bIns="491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779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p:sp>
        <p:nvSpPr>
          <p:cNvPr id="8" name="五角星 7"/>
          <p:cNvSpPr/>
          <p:nvPr/>
        </p:nvSpPr>
        <p:spPr bwMode="auto">
          <a:xfrm>
            <a:off x="8201691" y="4183062"/>
            <a:ext cx="216000" cy="216000"/>
          </a:xfrm>
          <a:prstGeom prst="star5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8325" tIns="49163" rIns="98325" bIns="491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779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387" y="2965447"/>
            <a:ext cx="4471380" cy="3379032"/>
          </a:xfrm>
          <a:prstGeom prst="rect">
            <a:avLst/>
          </a:prstGeom>
        </p:spPr>
      </p:pic>
      <p:sp>
        <p:nvSpPr>
          <p:cNvPr id="9" name="五角星 8"/>
          <p:cNvSpPr/>
          <p:nvPr/>
        </p:nvSpPr>
        <p:spPr bwMode="auto">
          <a:xfrm>
            <a:off x="8897631" y="4183062"/>
            <a:ext cx="216000" cy="216000"/>
          </a:xfrm>
          <a:prstGeom prst="star5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8325" tIns="49163" rIns="98325" bIns="491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779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854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r>
              <a:rPr lang="zh-CN" altLang="en-US" dirty="0" smtClean="0"/>
              <a:t>、员工的技能培训和资格认证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1513" y="1058862"/>
            <a:ext cx="8413750" cy="5001462"/>
          </a:xfrm>
        </p:spPr>
        <p:txBody>
          <a:bodyPr/>
          <a:lstStyle/>
          <a:p>
            <a:pPr marL="354013" indent="-354013">
              <a:buFont typeface="Arial" panose="020B0604020202020204" pitchFamily="34" charset="0"/>
              <a:buChar char="•"/>
            </a:pPr>
            <a:r>
              <a:rPr lang="zh-CN" altLang="en-US" sz="2000" b="0" dirty="0" smtClean="0"/>
              <a:t>根据车型、技术要求和作业内容制定员工的培训和考核计划。</a:t>
            </a:r>
            <a:endParaRPr lang="en-US" altLang="zh-CN" sz="2000" b="0" dirty="0" smtClean="0"/>
          </a:p>
          <a:p>
            <a:pPr marL="354013" indent="-354013">
              <a:buFont typeface="Arial" panose="020B0604020202020204" pitchFamily="34" charset="0"/>
              <a:buChar char="•"/>
            </a:pPr>
            <a:r>
              <a:rPr lang="zh-CN" altLang="en-US" sz="2000" b="0" dirty="0" smtClean="0"/>
              <a:t>为确保员工掌握所有的检查作业（如力矩、回拔</a:t>
            </a:r>
            <a:r>
              <a:rPr lang="en-US" altLang="zh-CN" sz="2000" b="0" dirty="0" smtClean="0"/>
              <a:t>Push Pull</a:t>
            </a:r>
            <a:r>
              <a:rPr lang="zh-CN" altLang="en-US" sz="2000" b="0" dirty="0" smtClean="0"/>
              <a:t>），员工应得到工具</a:t>
            </a:r>
            <a:r>
              <a:rPr lang="zh-CN" altLang="en-US" sz="2000" b="0" dirty="0"/>
              <a:t>校准、力矩、超声波测量等方面的培训</a:t>
            </a:r>
            <a:r>
              <a:rPr lang="zh-CN" altLang="en-US" sz="2000" b="0" dirty="0" smtClean="0"/>
              <a:t>。</a:t>
            </a:r>
            <a:endParaRPr lang="en-US" altLang="zh-CN" sz="20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0" dirty="0" smtClean="0"/>
              <a:t>每个</a:t>
            </a:r>
            <a:r>
              <a:rPr lang="zh-CN" altLang="en-US" sz="2000" b="0" dirty="0"/>
              <a:t>员工的技能通过技能矩阵表的形式展示在工段的信息版上。</a:t>
            </a:r>
            <a:endParaRPr lang="en-US" altLang="zh-CN" sz="2000" b="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4009" y="2735262"/>
            <a:ext cx="6668758" cy="380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5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肘形连接符 24"/>
          <p:cNvCxnSpPr>
            <a:stCxn id="7" idx="2"/>
            <a:endCxn id="23" idx="0"/>
          </p:cNvCxnSpPr>
          <p:nvPr/>
        </p:nvCxnSpPr>
        <p:spPr bwMode="auto">
          <a:xfrm>
            <a:off x="6478587" y="1744662"/>
            <a:ext cx="0" cy="2954495"/>
          </a:xfrm>
          <a:prstGeom prst="straightConnector1">
            <a:avLst/>
          </a:prstGeom>
          <a:solidFill>
            <a:srgbClr val="FFFFFF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r>
              <a:rPr lang="zh-CN" altLang="en-US" dirty="0" smtClean="0"/>
              <a:t>、问题升级流程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220787" y="1344552"/>
            <a:ext cx="2590800" cy="400110"/>
          </a:xfrm>
          <a:prstGeom prst="rect">
            <a:avLst/>
          </a:prstGeom>
          <a:solidFill>
            <a:srgbClr val="FF0000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零部件的问题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95336" y="2154828"/>
            <a:ext cx="2590800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其它生产区域的问题</a:t>
            </a:r>
            <a:endParaRPr lang="zh-CN" altLang="en-US" sz="2000" dirty="0"/>
          </a:p>
        </p:txBody>
      </p:sp>
      <p:sp>
        <p:nvSpPr>
          <p:cNvPr id="6" name="文本框 3"/>
          <p:cNvSpPr txBox="1"/>
          <p:nvPr/>
        </p:nvSpPr>
        <p:spPr>
          <a:xfrm>
            <a:off x="1195336" y="2944752"/>
            <a:ext cx="2590800" cy="40011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34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34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34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34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34" charset="-127"/>
                <a:cs typeface="+mn-cs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34" charset="-127"/>
                <a:cs typeface="+mn-cs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34" charset="-127"/>
                <a:cs typeface="+mn-cs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34" charset="-127"/>
                <a:cs typeface="+mn-cs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34" charset="-127"/>
                <a:cs typeface="+mn-cs"/>
              </a:defRPr>
            </a:lvl9pPr>
          </a:lstStyle>
          <a:p>
            <a:r>
              <a:rPr lang="zh-CN" altLang="en-US" sz="2000" dirty="0" smtClean="0"/>
              <a:t>自己操作的问题</a:t>
            </a:r>
            <a:endParaRPr lang="zh-CN" altLang="en-US" sz="2000" dirty="0"/>
          </a:p>
        </p:txBody>
      </p:sp>
      <p:sp>
        <p:nvSpPr>
          <p:cNvPr id="7" name="矩形 6"/>
          <p:cNvSpPr/>
          <p:nvPr/>
        </p:nvSpPr>
        <p:spPr>
          <a:xfrm>
            <a:off x="4497387" y="1344552"/>
            <a:ext cx="3962400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dirty="0" smtClean="0"/>
              <a:t>立即通知</a:t>
            </a:r>
            <a:r>
              <a:rPr lang="zh-CN" altLang="en-US" sz="2000" dirty="0">
                <a:solidFill>
                  <a:srgbClr val="FF0000"/>
                </a:solidFill>
              </a:rPr>
              <a:t>组长</a:t>
            </a:r>
            <a:r>
              <a:rPr lang="zh-CN" altLang="en-US" sz="2000" dirty="0" smtClean="0"/>
              <a:t>采取纠正措施</a:t>
            </a:r>
            <a:endParaRPr lang="zh-CN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4497387" y="2153256"/>
            <a:ext cx="3962400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dirty="0"/>
              <a:t>立即</a:t>
            </a:r>
            <a:r>
              <a:rPr lang="zh-CN" altLang="en-US" sz="2000" dirty="0" smtClean="0"/>
              <a:t>通知</a:t>
            </a:r>
            <a:r>
              <a:rPr lang="zh-CN" altLang="en-US" sz="2000" dirty="0" smtClean="0">
                <a:solidFill>
                  <a:srgbClr val="FF0000"/>
                </a:solidFill>
              </a:rPr>
              <a:t>组长</a:t>
            </a:r>
            <a:r>
              <a:rPr lang="zh-CN" altLang="en-US" sz="2000" dirty="0" smtClean="0"/>
              <a:t>采取</a:t>
            </a:r>
            <a:r>
              <a:rPr lang="zh-CN" altLang="en-US" sz="2000" dirty="0"/>
              <a:t>纠正措施</a:t>
            </a:r>
          </a:p>
        </p:txBody>
      </p:sp>
      <p:cxnSp>
        <p:nvCxnSpPr>
          <p:cNvPr id="11" name="直接箭头连接符 10"/>
          <p:cNvCxnSpPr>
            <a:stCxn id="4" idx="3"/>
            <a:endCxn id="7" idx="1"/>
          </p:cNvCxnSpPr>
          <p:nvPr/>
        </p:nvCxnSpPr>
        <p:spPr bwMode="auto">
          <a:xfrm>
            <a:off x="3811587" y="1544607"/>
            <a:ext cx="685800" cy="0"/>
          </a:xfrm>
          <a:prstGeom prst="straightConnector1">
            <a:avLst/>
          </a:prstGeom>
          <a:solidFill>
            <a:srgbClr val="FFFFF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" name="直接箭头连接符 12"/>
          <p:cNvCxnSpPr>
            <a:stCxn id="5" idx="3"/>
            <a:endCxn id="8" idx="1"/>
          </p:cNvCxnSpPr>
          <p:nvPr/>
        </p:nvCxnSpPr>
        <p:spPr bwMode="auto">
          <a:xfrm flipV="1">
            <a:off x="3786136" y="2353311"/>
            <a:ext cx="711251" cy="1572"/>
          </a:xfrm>
          <a:prstGeom prst="straightConnector1">
            <a:avLst/>
          </a:prstGeom>
          <a:solidFill>
            <a:srgbClr val="FFFFF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" name="直接箭头连接符 16"/>
          <p:cNvCxnSpPr>
            <a:stCxn id="6" idx="3"/>
            <a:endCxn id="46" idx="1"/>
          </p:cNvCxnSpPr>
          <p:nvPr/>
        </p:nvCxnSpPr>
        <p:spPr bwMode="auto">
          <a:xfrm flipV="1">
            <a:off x="3786136" y="3138249"/>
            <a:ext cx="711251" cy="6558"/>
          </a:xfrm>
          <a:prstGeom prst="straightConnector1">
            <a:avLst/>
          </a:prstGeom>
          <a:solidFill>
            <a:srgbClr val="FFFFF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3" name="矩形 22"/>
          <p:cNvSpPr/>
          <p:nvPr/>
        </p:nvSpPr>
        <p:spPr>
          <a:xfrm>
            <a:off x="4032250" y="4699157"/>
            <a:ext cx="4892674" cy="10156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zh-CN" altLang="en-US" sz="2000" dirty="0" smtClean="0"/>
              <a:t>根据问题的严重程度和频次，生产主管和品质主管应采取合适的纠正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预防措施，例如产品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过程审核。</a:t>
            </a:r>
            <a:endParaRPr lang="zh-CN" altLang="en-US" sz="2000" dirty="0"/>
          </a:p>
        </p:txBody>
      </p:sp>
      <p:sp>
        <p:nvSpPr>
          <p:cNvPr id="30" name="文本框 3"/>
          <p:cNvSpPr txBox="1"/>
          <p:nvPr/>
        </p:nvSpPr>
        <p:spPr>
          <a:xfrm>
            <a:off x="1220788" y="3785499"/>
            <a:ext cx="2590800" cy="40011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34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34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34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34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34" charset="-127"/>
                <a:cs typeface="+mn-cs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34" charset="-127"/>
                <a:cs typeface="+mn-cs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34" charset="-127"/>
                <a:cs typeface="+mn-cs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34" charset="-127"/>
                <a:cs typeface="+mn-cs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34" charset="-127"/>
                <a:cs typeface="+mn-cs"/>
              </a:defRPr>
            </a:lvl9pPr>
          </a:lstStyle>
          <a:p>
            <a:r>
              <a:rPr lang="zh-CN" altLang="en-US" sz="2000" dirty="0" smtClean="0"/>
              <a:t>功能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配合的问题</a:t>
            </a:r>
            <a:endParaRPr lang="zh-CN" altLang="en-US" sz="2000" dirty="0"/>
          </a:p>
        </p:txBody>
      </p:sp>
      <p:sp>
        <p:nvSpPr>
          <p:cNvPr id="46" name="矩形 45"/>
          <p:cNvSpPr/>
          <p:nvPr/>
        </p:nvSpPr>
        <p:spPr>
          <a:xfrm>
            <a:off x="4497387" y="2938194"/>
            <a:ext cx="3962400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dirty="0"/>
              <a:t>立即</a:t>
            </a:r>
            <a:r>
              <a:rPr lang="zh-CN" altLang="en-US" sz="2000" dirty="0" smtClean="0"/>
              <a:t>通知</a:t>
            </a:r>
            <a:r>
              <a:rPr lang="zh-CN" altLang="en-US" sz="2000" dirty="0" smtClean="0">
                <a:solidFill>
                  <a:srgbClr val="FF0000"/>
                </a:solidFill>
              </a:rPr>
              <a:t>组长</a:t>
            </a:r>
            <a:r>
              <a:rPr lang="zh-CN" altLang="en-US" sz="2000" dirty="0" smtClean="0"/>
              <a:t>采取</a:t>
            </a:r>
            <a:r>
              <a:rPr lang="zh-CN" altLang="en-US" sz="2000" dirty="0"/>
              <a:t>纠正措施</a:t>
            </a:r>
          </a:p>
        </p:txBody>
      </p:sp>
      <p:sp>
        <p:nvSpPr>
          <p:cNvPr id="47" name="矩形 46"/>
          <p:cNvSpPr/>
          <p:nvPr/>
        </p:nvSpPr>
        <p:spPr>
          <a:xfrm>
            <a:off x="4497387" y="3780936"/>
            <a:ext cx="3962400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dirty="0"/>
              <a:t>立即</a:t>
            </a:r>
            <a:r>
              <a:rPr lang="zh-CN" altLang="en-US" sz="2000" dirty="0" smtClean="0"/>
              <a:t>通知</a:t>
            </a:r>
            <a:r>
              <a:rPr lang="zh-CN" altLang="en-US" sz="2000" dirty="0" smtClean="0">
                <a:solidFill>
                  <a:srgbClr val="FF0000"/>
                </a:solidFill>
              </a:rPr>
              <a:t>组长</a:t>
            </a:r>
            <a:r>
              <a:rPr lang="zh-CN" altLang="en-US" sz="2000" dirty="0" smtClean="0"/>
              <a:t>采取</a:t>
            </a:r>
            <a:r>
              <a:rPr lang="zh-CN" altLang="en-US" sz="2000" dirty="0"/>
              <a:t>纠正措施</a:t>
            </a:r>
          </a:p>
        </p:txBody>
      </p:sp>
      <p:cxnSp>
        <p:nvCxnSpPr>
          <p:cNvPr id="49" name="直接箭头连接符 48"/>
          <p:cNvCxnSpPr>
            <a:endCxn id="47" idx="1"/>
          </p:cNvCxnSpPr>
          <p:nvPr/>
        </p:nvCxnSpPr>
        <p:spPr bwMode="auto">
          <a:xfrm>
            <a:off x="3786136" y="3978996"/>
            <a:ext cx="711251" cy="1995"/>
          </a:xfrm>
          <a:prstGeom prst="straightConnector1">
            <a:avLst/>
          </a:prstGeom>
          <a:solidFill>
            <a:srgbClr val="FFFFF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55605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</a:t>
            </a:r>
            <a:r>
              <a:rPr lang="zh-CN" altLang="en-US" dirty="0" smtClean="0"/>
              <a:t>、相关的文件和记录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333890"/>
              </p:ext>
            </p:extLst>
          </p:nvPr>
        </p:nvGraphicFramePr>
        <p:xfrm>
          <a:off x="671513" y="1211262"/>
          <a:ext cx="8413752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6274"/>
                <a:gridCol w="990602"/>
                <a:gridCol w="2103438"/>
                <a:gridCol w="210343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文件</a:t>
                      </a:r>
                      <a:r>
                        <a:rPr lang="en-US" altLang="zh-CN" dirty="0" smtClean="0"/>
                        <a:t>/</a:t>
                      </a:r>
                      <a:r>
                        <a:rPr lang="zh-CN" altLang="en-US" dirty="0" smtClean="0"/>
                        <a:t>记录名称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类别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文件编号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保持期限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Control Plan</a:t>
                      </a:r>
                    </a:p>
                    <a:p>
                      <a:r>
                        <a:rPr lang="zh-CN" altLang="en-US" dirty="0" smtClean="0"/>
                        <a:t>控制计划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SOP</a:t>
                      </a:r>
                    </a:p>
                    <a:p>
                      <a:r>
                        <a:rPr lang="zh-CN" altLang="en-US" dirty="0" smtClean="0"/>
                        <a:t>作业指导书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Job Card</a:t>
                      </a:r>
                    </a:p>
                    <a:p>
                      <a:r>
                        <a:rPr lang="zh-CN" altLang="en-US" dirty="0" smtClean="0"/>
                        <a:t>装配跟单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dirty="0" smtClean="0"/>
                        <a:t>Qualification matrix</a:t>
                      </a:r>
                    </a:p>
                    <a:p>
                      <a:r>
                        <a:rPr lang="zh-CN" altLang="en-US" sz="1800" b="0" dirty="0" smtClean="0"/>
                        <a:t>技能矩阵表</a:t>
                      </a:r>
                      <a:r>
                        <a:rPr lang="en-US" altLang="zh-CN" sz="1800" b="0" dirty="0" smtClean="0"/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374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主要内容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1513" y="906462"/>
            <a:ext cx="8413750" cy="5001462"/>
          </a:xfrm>
        </p:spPr>
        <p:txBody>
          <a:bodyPr/>
          <a:lstStyle/>
          <a:p>
            <a:pPr marL="342900" indent="-342900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zh-CN" altLang="en-US" sz="1800" b="0" dirty="0" smtClean="0"/>
              <a:t>目的</a:t>
            </a:r>
            <a:r>
              <a:rPr lang="zh-CN" altLang="en-US" sz="1800" dirty="0" smtClean="0"/>
              <a:t>和</a:t>
            </a:r>
            <a:r>
              <a:rPr lang="zh-CN" altLang="en-US" sz="1800" b="0" dirty="0" smtClean="0"/>
              <a:t>范围</a:t>
            </a:r>
            <a:endParaRPr lang="en-US" altLang="zh-CN" sz="1800" dirty="0"/>
          </a:p>
          <a:p>
            <a:pPr marL="342900" indent="-342900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zh-CN" altLang="en-US" sz="1800" b="0" dirty="0"/>
              <a:t>术语</a:t>
            </a:r>
            <a:endParaRPr lang="en-US" altLang="zh-CN" sz="1800" dirty="0"/>
          </a:p>
          <a:p>
            <a:pPr marL="342900" indent="-342900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zh-CN" altLang="en-US" sz="1800" b="0" dirty="0" smtClean="0"/>
              <a:t>职责</a:t>
            </a:r>
            <a:endParaRPr lang="en-US" altLang="zh-CN" sz="1800" b="0" dirty="0"/>
          </a:p>
          <a:p>
            <a:pPr marL="342900" indent="-342900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zh-CN" altLang="en-US" sz="1800" b="0" dirty="0" smtClean="0"/>
              <a:t>策划</a:t>
            </a:r>
            <a:endParaRPr lang="en-US" altLang="zh-CN" sz="1800" b="0" dirty="0" smtClean="0"/>
          </a:p>
          <a:p>
            <a:pPr lvl="1">
              <a:buClr>
                <a:schemeClr val="tx1"/>
              </a:buClr>
            </a:pPr>
            <a:r>
              <a:rPr lang="en-US" altLang="zh-CN" sz="1800" b="0" dirty="0" smtClean="0"/>
              <a:t>4.1 CL1</a:t>
            </a:r>
            <a:r>
              <a:rPr lang="zh-CN" altLang="en-US" sz="1800" b="0" dirty="0"/>
              <a:t>的策划与控制</a:t>
            </a:r>
            <a:r>
              <a:rPr lang="zh-CN" altLang="en-US" sz="1800" b="0" dirty="0" smtClean="0"/>
              <a:t>计划</a:t>
            </a:r>
            <a:endParaRPr lang="en-US" altLang="zh-CN" sz="1800" b="0" dirty="0" smtClean="0"/>
          </a:p>
          <a:p>
            <a:pPr lvl="1">
              <a:buClr>
                <a:schemeClr val="tx1"/>
              </a:buClr>
            </a:pPr>
            <a:r>
              <a:rPr lang="en-US" altLang="zh-CN" sz="1800" b="0" dirty="0" smtClean="0"/>
              <a:t>4.2 CL1</a:t>
            </a:r>
            <a:r>
              <a:rPr lang="zh-CN" altLang="en-US" sz="1800" b="0" dirty="0" smtClean="0"/>
              <a:t>的运行组织</a:t>
            </a:r>
            <a:endParaRPr lang="en-US" altLang="zh-CN" sz="1800" b="0" dirty="0" smtClean="0"/>
          </a:p>
          <a:p>
            <a:pPr marL="342900" indent="-342900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zh-CN" altLang="en-US" sz="1800" b="0" dirty="0" smtClean="0"/>
              <a:t>流程</a:t>
            </a:r>
            <a:endParaRPr lang="en-US" altLang="zh-CN" sz="1800" b="0" dirty="0" smtClean="0"/>
          </a:p>
          <a:p>
            <a:pPr lvl="1">
              <a:buClr>
                <a:schemeClr val="tx1"/>
              </a:buClr>
            </a:pPr>
            <a:r>
              <a:rPr lang="en-US" altLang="zh-CN" sz="1800" b="0" dirty="0" smtClean="0"/>
              <a:t>5.1 </a:t>
            </a:r>
            <a:r>
              <a:rPr lang="zh-CN" altLang="en-US" sz="1800" b="0" dirty="0" smtClean="0"/>
              <a:t>冲压车间</a:t>
            </a:r>
            <a:r>
              <a:rPr lang="zh-CN" altLang="en-US" sz="1800" b="0" dirty="0" smtClean="0"/>
              <a:t>的案例</a:t>
            </a:r>
            <a:endParaRPr lang="en-US" altLang="zh-CN" sz="1800" b="0" dirty="0" smtClean="0"/>
          </a:p>
          <a:p>
            <a:pPr lvl="1">
              <a:buClr>
                <a:schemeClr val="tx1"/>
              </a:buClr>
            </a:pPr>
            <a:r>
              <a:rPr lang="en-US" altLang="zh-CN" sz="1800" b="0" dirty="0" smtClean="0"/>
              <a:t>5.2 </a:t>
            </a:r>
            <a:r>
              <a:rPr lang="zh-CN" altLang="en-US" sz="1800" b="0" dirty="0" smtClean="0"/>
              <a:t>焊</a:t>
            </a:r>
            <a:r>
              <a:rPr lang="zh-CN" altLang="en-US" sz="1800" b="0" dirty="0" smtClean="0"/>
              <a:t>装车间的案例</a:t>
            </a:r>
            <a:endParaRPr lang="en-US" altLang="zh-CN" sz="1800" b="0" dirty="0" smtClean="0"/>
          </a:p>
          <a:p>
            <a:pPr lvl="1">
              <a:buClr>
                <a:schemeClr val="tx1"/>
              </a:buClr>
            </a:pPr>
            <a:r>
              <a:rPr lang="en-US" altLang="zh-CN" sz="1800" b="0" dirty="0" smtClean="0"/>
              <a:t>5.3 </a:t>
            </a:r>
            <a:r>
              <a:rPr lang="zh-CN" altLang="en-US" sz="1800" b="0" dirty="0" smtClean="0"/>
              <a:t>涂</a:t>
            </a:r>
            <a:r>
              <a:rPr lang="zh-CN" altLang="en-US" sz="1800" b="0" dirty="0" smtClean="0"/>
              <a:t>装车间的案例</a:t>
            </a:r>
            <a:endParaRPr lang="en-US" altLang="zh-CN" sz="1800" b="0" dirty="0" smtClean="0"/>
          </a:p>
          <a:p>
            <a:pPr lvl="1">
              <a:buClr>
                <a:schemeClr val="tx1"/>
              </a:buClr>
            </a:pPr>
            <a:r>
              <a:rPr lang="en-US" altLang="zh-CN" sz="1800" b="0" dirty="0" smtClean="0"/>
              <a:t>5.4 </a:t>
            </a:r>
            <a:r>
              <a:rPr lang="zh-CN" altLang="en-US" sz="1800" b="0" dirty="0" smtClean="0"/>
              <a:t>总装</a:t>
            </a:r>
            <a:r>
              <a:rPr lang="zh-CN" altLang="en-US" sz="1800" b="0" dirty="0" smtClean="0"/>
              <a:t>车间的案例</a:t>
            </a:r>
            <a:endParaRPr lang="en-US" altLang="zh-CN" sz="1800" b="0" dirty="0"/>
          </a:p>
          <a:p>
            <a:pPr marL="342900" indent="-342900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zh-CN" altLang="en-US" sz="1800" b="0" dirty="0" smtClean="0"/>
              <a:t>员工的技能培训与资格认证</a:t>
            </a:r>
            <a:endParaRPr lang="en-US" altLang="zh-CN" sz="1800" b="0" dirty="0" smtClean="0"/>
          </a:p>
          <a:p>
            <a:pPr marL="342900" indent="-342900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zh-CN" altLang="en-US" sz="1800" b="0" dirty="0" smtClean="0"/>
              <a:t>问题升级流程</a:t>
            </a:r>
            <a:endParaRPr lang="en-US" altLang="zh-CN" sz="1800" b="0" dirty="0" smtClean="0"/>
          </a:p>
          <a:p>
            <a:pPr marL="342900" indent="-342900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zh-CN" altLang="en-US" sz="1800" b="0" dirty="0" smtClean="0"/>
              <a:t>相关的记录和</a:t>
            </a:r>
            <a:r>
              <a:rPr lang="zh-CN" altLang="en-US" sz="1800" b="0" dirty="0" smtClean="0"/>
              <a:t>文件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35153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、目的和范围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1513" y="1058862"/>
            <a:ext cx="8413750" cy="5001462"/>
          </a:xfrm>
        </p:spPr>
        <p:txBody>
          <a:bodyPr/>
          <a:lstStyle/>
          <a:p>
            <a:r>
              <a:rPr lang="zh-CN" altLang="en-US" sz="2000" b="0" dirty="0" smtClean="0"/>
              <a:t>质量控制环</a:t>
            </a:r>
            <a:r>
              <a:rPr lang="en-US" altLang="zh-CN" sz="2000" b="0" dirty="0"/>
              <a:t>1</a:t>
            </a:r>
            <a:r>
              <a:rPr lang="zh-CN" altLang="en-US" sz="2000" b="0" dirty="0" smtClean="0"/>
              <a:t>（</a:t>
            </a:r>
            <a:r>
              <a:rPr lang="en-US" altLang="zh-CN" sz="2000" b="0" dirty="0" smtClean="0"/>
              <a:t>CL1</a:t>
            </a:r>
            <a:r>
              <a:rPr lang="zh-CN" altLang="en-US" sz="2000" b="0" dirty="0" smtClean="0"/>
              <a:t>）定义了生产线建立并保证达到产品质量标准的流程和方法。</a:t>
            </a:r>
            <a:r>
              <a:rPr lang="en-US" altLang="zh-CN" sz="2000" b="0" dirty="0" smtClean="0"/>
              <a:t>CL1</a:t>
            </a:r>
            <a:r>
              <a:rPr lang="zh-CN" altLang="en-US" sz="2000" b="0" dirty="0" smtClean="0"/>
              <a:t>通过引导</a:t>
            </a:r>
            <a:r>
              <a:rPr lang="en-US" altLang="zh-CN" sz="2000" b="0" dirty="0" smtClean="0"/>
              <a:t>/</a:t>
            </a:r>
            <a:r>
              <a:rPr lang="zh-CN" altLang="en-US" sz="2000" b="0" dirty="0" smtClean="0"/>
              <a:t>监控每一个员工和生产管理人员的职责和行为，以确保他们按照工艺文件（</a:t>
            </a:r>
            <a:r>
              <a:rPr lang="en-US" altLang="zh-CN" sz="2000" b="0" dirty="0" smtClean="0"/>
              <a:t>SOP</a:t>
            </a:r>
            <a:r>
              <a:rPr lang="zh-CN" altLang="en-US" sz="2000" b="0" dirty="0" smtClean="0"/>
              <a:t>）和质量标准文件执行。</a:t>
            </a:r>
            <a:endParaRPr lang="en-US" altLang="zh-CN" sz="2000" b="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587" y="2278062"/>
            <a:ext cx="7770977" cy="4320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1677987" y="2278062"/>
            <a:ext cx="1905000" cy="43200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8325" tIns="49163" rIns="98325" bIns="491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779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415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、术语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1513" y="982662"/>
            <a:ext cx="8413750" cy="5638800"/>
          </a:xfrm>
        </p:spPr>
        <p:txBody>
          <a:bodyPr/>
          <a:lstStyle/>
          <a:p>
            <a:r>
              <a:rPr lang="en-US" altLang="zh-CN" sz="2000" b="0" dirty="0" smtClean="0"/>
              <a:t>CL1	</a:t>
            </a:r>
            <a:r>
              <a:rPr lang="zh-CN" altLang="en-US" sz="2000" b="0" dirty="0" smtClean="0"/>
              <a:t>质量控制环</a:t>
            </a:r>
            <a:r>
              <a:rPr lang="en-US" altLang="zh-CN" sz="2000" b="0" dirty="0"/>
              <a:t>1</a:t>
            </a:r>
            <a:r>
              <a:rPr lang="en-US" altLang="zh-CN" sz="2000" b="0" dirty="0" smtClean="0"/>
              <a:t>	Control Loop 1</a:t>
            </a:r>
          </a:p>
          <a:p>
            <a:r>
              <a:rPr lang="en-US" altLang="zh-CN" sz="2000" b="0" dirty="0" smtClean="0"/>
              <a:t>CC	</a:t>
            </a:r>
            <a:r>
              <a:rPr lang="zh-CN" altLang="en-US" sz="2000" b="0" dirty="0" smtClean="0"/>
              <a:t>关键特殊特性</a:t>
            </a:r>
            <a:r>
              <a:rPr lang="en-US" altLang="zh-CN" sz="2000" b="0" dirty="0" smtClean="0"/>
              <a:t>	Critical Characteristic</a:t>
            </a:r>
          </a:p>
          <a:p>
            <a:r>
              <a:rPr lang="en-US" altLang="zh-CN" sz="2000" b="0" dirty="0" smtClean="0"/>
              <a:t>SC	</a:t>
            </a:r>
            <a:r>
              <a:rPr lang="zh-CN" altLang="en-US" sz="2000" b="0" dirty="0" smtClean="0"/>
              <a:t>重要特殊特性</a:t>
            </a:r>
            <a:r>
              <a:rPr lang="en-US" altLang="zh-CN" sz="2000" b="0" dirty="0" smtClean="0"/>
              <a:t>	Significant Characteristic</a:t>
            </a:r>
          </a:p>
          <a:p>
            <a:r>
              <a:rPr lang="en-US" altLang="zh-CN" sz="2000" b="0" dirty="0" smtClean="0"/>
              <a:t>CP	</a:t>
            </a:r>
            <a:r>
              <a:rPr lang="zh-CN" altLang="en-US" sz="2000" b="0" dirty="0" smtClean="0"/>
              <a:t>控制计划</a:t>
            </a:r>
            <a:r>
              <a:rPr lang="en-US" altLang="zh-CN" sz="2000" b="0" dirty="0" smtClean="0"/>
              <a:t>	Control Plan</a:t>
            </a:r>
          </a:p>
          <a:p>
            <a:r>
              <a:rPr lang="en-US" altLang="zh-CN" sz="2000" b="0" dirty="0" smtClean="0"/>
              <a:t>FC	</a:t>
            </a:r>
            <a:r>
              <a:rPr lang="zh-CN" altLang="en-US" sz="2000" b="0" dirty="0" smtClean="0"/>
              <a:t>缺陷分级</a:t>
            </a:r>
            <a:r>
              <a:rPr lang="en-US" altLang="zh-CN" sz="2000" b="0" dirty="0" smtClean="0"/>
              <a:t>	Fault Classification</a:t>
            </a:r>
          </a:p>
          <a:p>
            <a:r>
              <a:rPr lang="en-US" altLang="zh-CN" sz="2000" b="0" dirty="0" smtClean="0"/>
              <a:t>DRR	</a:t>
            </a:r>
            <a:r>
              <a:rPr lang="zh-CN" altLang="en-US" sz="2000" b="0" dirty="0" smtClean="0"/>
              <a:t>一次合格率</a:t>
            </a:r>
            <a:r>
              <a:rPr lang="en-US" altLang="zh-CN" sz="2000" b="0" dirty="0" smtClean="0"/>
              <a:t>	Directly Run Rate</a:t>
            </a:r>
          </a:p>
          <a:p>
            <a:r>
              <a:rPr lang="en-US" altLang="zh-CN" sz="2000" b="0" dirty="0" smtClean="0"/>
              <a:t>TM	</a:t>
            </a:r>
            <a:r>
              <a:rPr lang="zh-CN" altLang="en-US" sz="2000" b="0" dirty="0" smtClean="0"/>
              <a:t>员工</a:t>
            </a:r>
            <a:r>
              <a:rPr lang="en-US" altLang="zh-CN" sz="2000" b="0" dirty="0" smtClean="0"/>
              <a:t>/</a:t>
            </a:r>
            <a:r>
              <a:rPr lang="zh-CN" altLang="en-US" sz="2000" b="0" dirty="0" smtClean="0"/>
              <a:t>组员</a:t>
            </a:r>
            <a:r>
              <a:rPr lang="en-US" altLang="zh-CN" sz="2000" b="0" dirty="0" smtClean="0"/>
              <a:t>	Team Member</a:t>
            </a:r>
          </a:p>
          <a:p>
            <a:r>
              <a:rPr lang="en-US" altLang="zh-CN" sz="2000" b="0" dirty="0" smtClean="0"/>
              <a:t>TL	</a:t>
            </a:r>
            <a:r>
              <a:rPr lang="zh-CN" altLang="en-US" sz="2000" b="0" dirty="0" smtClean="0"/>
              <a:t>组长</a:t>
            </a:r>
            <a:r>
              <a:rPr lang="en-US" altLang="zh-CN" sz="2000" b="0" dirty="0" smtClean="0"/>
              <a:t>		Team Leader</a:t>
            </a:r>
          </a:p>
          <a:p>
            <a:r>
              <a:rPr lang="en-US" altLang="zh-CN" sz="2000" b="0" dirty="0" smtClean="0"/>
              <a:t>CL	</a:t>
            </a:r>
            <a:r>
              <a:rPr lang="zh-CN" altLang="en-US" sz="2000" b="0" dirty="0" smtClean="0"/>
              <a:t>班长</a:t>
            </a:r>
            <a:r>
              <a:rPr lang="en-US" altLang="zh-CN" sz="2000" b="0" dirty="0" smtClean="0"/>
              <a:t>		Class Leader</a:t>
            </a:r>
          </a:p>
          <a:p>
            <a:r>
              <a:rPr lang="en-US" altLang="zh-CN" sz="2000" b="0" dirty="0" smtClean="0"/>
              <a:t>SL	</a:t>
            </a:r>
            <a:r>
              <a:rPr lang="zh-CN" altLang="en-US" sz="2000" b="0" dirty="0" smtClean="0"/>
              <a:t>领班</a:t>
            </a:r>
            <a:r>
              <a:rPr lang="en-US" altLang="zh-CN" sz="2000" b="0" dirty="0" smtClean="0"/>
              <a:t>		Section Leader</a:t>
            </a:r>
          </a:p>
          <a:p>
            <a:r>
              <a:rPr lang="en-US" altLang="zh-CN" sz="2000" b="0" dirty="0" smtClean="0"/>
              <a:t>MG	</a:t>
            </a:r>
            <a:r>
              <a:rPr lang="zh-CN" altLang="en-US" sz="2000" b="0" dirty="0" smtClean="0"/>
              <a:t>经理</a:t>
            </a:r>
            <a:r>
              <a:rPr lang="en-US" altLang="zh-CN" sz="2000" b="0" dirty="0" smtClean="0"/>
              <a:t>		Manager</a:t>
            </a:r>
          </a:p>
          <a:p>
            <a:r>
              <a:rPr lang="en-US" altLang="zh-CN" sz="2000" b="0" dirty="0" smtClean="0"/>
              <a:t>PM	</a:t>
            </a:r>
            <a:r>
              <a:rPr lang="zh-CN" altLang="en-US" sz="2000" b="0" dirty="0" smtClean="0"/>
              <a:t>生产</a:t>
            </a:r>
            <a:r>
              <a:rPr lang="en-US" altLang="zh-CN" sz="2000" b="0" dirty="0" smtClean="0"/>
              <a:t>		Product Department</a:t>
            </a:r>
          </a:p>
          <a:p>
            <a:r>
              <a:rPr lang="en-US" altLang="zh-CN" sz="2000" b="0" dirty="0" smtClean="0"/>
              <a:t>ME	</a:t>
            </a:r>
            <a:r>
              <a:rPr lang="zh-CN" altLang="en-US" sz="2000" b="0" dirty="0" smtClean="0"/>
              <a:t>工艺</a:t>
            </a:r>
            <a:r>
              <a:rPr lang="en-US" altLang="zh-CN" sz="2000" b="0" dirty="0" smtClean="0"/>
              <a:t>		Manufacture Engineer Department</a:t>
            </a:r>
          </a:p>
          <a:p>
            <a:r>
              <a:rPr lang="en-US" altLang="zh-CN" sz="2000" b="0" dirty="0" smtClean="0"/>
              <a:t>LOG	</a:t>
            </a:r>
            <a:r>
              <a:rPr lang="zh-CN" altLang="en-US" sz="2000" b="0" dirty="0" smtClean="0"/>
              <a:t>物流</a:t>
            </a:r>
            <a:r>
              <a:rPr lang="en-US" altLang="zh-CN" sz="2000" b="0" dirty="0" smtClean="0"/>
              <a:t>		Logistic Department</a:t>
            </a:r>
          </a:p>
          <a:p>
            <a:r>
              <a:rPr lang="en-US" altLang="zh-CN" sz="2000" b="0" dirty="0" smtClean="0"/>
              <a:t>QM	</a:t>
            </a:r>
            <a:r>
              <a:rPr lang="zh-CN" altLang="en-US" sz="2000" b="0" dirty="0" smtClean="0"/>
              <a:t>品质</a:t>
            </a:r>
            <a:r>
              <a:rPr lang="en-US" altLang="zh-CN" sz="2000" b="0" dirty="0" smtClean="0"/>
              <a:t>		Quality Department</a:t>
            </a:r>
            <a:endParaRPr lang="zh-CN" alt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3729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 smtClean="0"/>
              <a:t>、职责</a:t>
            </a:r>
            <a:endParaRPr lang="zh-CN" altLang="en-US" dirty="0"/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733733674"/>
              </p:ext>
            </p:extLst>
          </p:nvPr>
        </p:nvGraphicFramePr>
        <p:xfrm>
          <a:off x="2744787" y="2201862"/>
          <a:ext cx="4343400" cy="289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6402387" y="1799276"/>
            <a:ext cx="304958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 smtClean="0"/>
              <a:t>员工</a:t>
            </a:r>
            <a:r>
              <a:rPr lang="zh-CN" altLang="en-US" sz="2000" dirty="0"/>
              <a:t>（</a:t>
            </a:r>
            <a:r>
              <a:rPr lang="en-US" altLang="zh-CN" sz="2000" dirty="0" smtClean="0"/>
              <a:t>TM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学习</a:t>
            </a:r>
            <a:r>
              <a:rPr lang="en-US" altLang="zh-CN" sz="1600" dirty="0" smtClean="0"/>
              <a:t>SOP</a:t>
            </a:r>
            <a:r>
              <a:rPr lang="zh-CN" altLang="en-US" sz="1600" dirty="0" smtClean="0"/>
              <a:t>的内容及变更的信息</a:t>
            </a:r>
            <a:endParaRPr lang="en-US" altLang="zh-CN" sz="1600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按照</a:t>
            </a:r>
            <a:r>
              <a:rPr lang="en-US" altLang="zh-CN" sz="1600" dirty="0" smtClean="0"/>
              <a:t>SOP</a:t>
            </a:r>
            <a:r>
              <a:rPr lang="zh-CN" altLang="en-US" sz="1600" dirty="0" smtClean="0"/>
              <a:t>要求进行作业（包括来料确认、装配自检、互检）</a:t>
            </a:r>
            <a:endParaRPr lang="en-US" altLang="zh-CN" sz="1600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对质量问题进行记录</a:t>
            </a:r>
            <a:endParaRPr lang="en-US" altLang="zh-CN" sz="1600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按照异常反馈流程进行问题反馈</a:t>
            </a:r>
            <a:endParaRPr lang="en-US" altLang="zh-CN" sz="1600" dirty="0" smtClean="0"/>
          </a:p>
          <a:p>
            <a:pPr algn="l"/>
            <a:r>
              <a:rPr lang="zh-CN" altLang="en-US" sz="2000" dirty="0" smtClean="0"/>
              <a:t>班组长（</a:t>
            </a:r>
            <a:r>
              <a:rPr lang="en-US" altLang="zh-CN" sz="2000" dirty="0" smtClean="0"/>
              <a:t>TL/CL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1600" dirty="0"/>
              <a:t>将相关的信息传递至员工并进行培训</a:t>
            </a:r>
            <a:endParaRPr lang="en-US" altLang="zh-CN" sz="16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1600" dirty="0"/>
              <a:t>安排技能合格的员工上岗</a:t>
            </a:r>
            <a:endParaRPr lang="en-US" altLang="zh-CN" sz="16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1600" dirty="0"/>
              <a:t>确保员工按照</a:t>
            </a:r>
            <a:r>
              <a:rPr lang="en-US" altLang="zh-CN" sz="1600" dirty="0"/>
              <a:t>SOP</a:t>
            </a:r>
            <a:r>
              <a:rPr lang="zh-CN" altLang="en-US" sz="1600" dirty="0"/>
              <a:t>要求作业（包括互检内容）</a:t>
            </a:r>
            <a:endParaRPr lang="en-US" altLang="zh-CN" sz="16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1600" dirty="0"/>
              <a:t>当出现异常时协助员工处理，必要时进行问题升级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449387" y="5097462"/>
            <a:ext cx="4027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对来料的质量不良进行处理</a:t>
            </a:r>
            <a:endParaRPr lang="en-US" altLang="zh-CN" sz="1600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向</a:t>
            </a:r>
            <a:r>
              <a:rPr lang="en-US" altLang="zh-CN" sz="1600" dirty="0" smtClean="0"/>
              <a:t>CL1</a:t>
            </a:r>
            <a:r>
              <a:rPr lang="zh-CN" altLang="en-US" sz="1600" dirty="0" smtClean="0"/>
              <a:t>反馈质量信息（</a:t>
            </a:r>
            <a:r>
              <a:rPr lang="en-US" altLang="zh-CN" sz="1600" dirty="0" smtClean="0"/>
              <a:t>PA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CPA</a:t>
            </a:r>
            <a:r>
              <a:rPr lang="zh-CN" altLang="en-US" sz="1600" dirty="0" smtClean="0"/>
              <a:t>）</a:t>
            </a:r>
            <a:endParaRPr lang="en-US" altLang="zh-CN" sz="1600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1600" dirty="0"/>
              <a:t>参与</a:t>
            </a:r>
            <a:r>
              <a:rPr lang="en-US" altLang="zh-CN" sz="1600" dirty="0" smtClean="0"/>
              <a:t>CL1</a:t>
            </a:r>
            <a:r>
              <a:rPr lang="zh-CN" altLang="en-US" sz="1600" dirty="0" smtClean="0"/>
              <a:t>升级问题的处理</a:t>
            </a:r>
            <a:endParaRPr lang="en-US" altLang="zh-CN" sz="1600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671513" y="1897062"/>
            <a:ext cx="40272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负责</a:t>
            </a:r>
            <a:r>
              <a:rPr lang="en-US" altLang="zh-CN" sz="1600" dirty="0" smtClean="0"/>
              <a:t>CL1</a:t>
            </a:r>
            <a:r>
              <a:rPr lang="zh-CN" altLang="en-US" sz="1600" dirty="0" smtClean="0"/>
              <a:t>的策划，编制并维护</a:t>
            </a:r>
            <a:r>
              <a:rPr lang="en-US" altLang="zh-CN" sz="1600" dirty="0" smtClean="0"/>
              <a:t>CP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SOP</a:t>
            </a:r>
            <a:r>
              <a:rPr lang="zh-CN" altLang="en-US" sz="1600" dirty="0" smtClean="0"/>
              <a:t>、装配单等技术文件，必要时给员工培训</a:t>
            </a:r>
            <a:endParaRPr lang="en-US" altLang="zh-CN" sz="1600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向</a:t>
            </a:r>
            <a:r>
              <a:rPr lang="en-US" altLang="zh-CN" sz="1600" dirty="0" smtClean="0"/>
              <a:t>CL1</a:t>
            </a:r>
            <a:r>
              <a:rPr lang="zh-CN" altLang="en-US" sz="1600" dirty="0" smtClean="0"/>
              <a:t>反馈质量信息（</a:t>
            </a:r>
            <a:r>
              <a:rPr lang="en-US" altLang="zh-CN" sz="1600" dirty="0" smtClean="0"/>
              <a:t>LPA</a:t>
            </a:r>
            <a:r>
              <a:rPr lang="zh-CN" altLang="en-US" sz="1600" dirty="0" smtClean="0"/>
              <a:t>）</a:t>
            </a:r>
            <a:endParaRPr lang="en-US" altLang="zh-CN" sz="1600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1600" dirty="0"/>
              <a:t>参与</a:t>
            </a:r>
            <a:r>
              <a:rPr lang="en-US" altLang="zh-CN" sz="1600" dirty="0" smtClean="0"/>
              <a:t>CL1</a:t>
            </a:r>
            <a:r>
              <a:rPr lang="zh-CN" altLang="en-US" sz="1600" dirty="0" smtClean="0"/>
              <a:t>升级问题的处理</a:t>
            </a:r>
            <a:endParaRPr lang="en-US" altLang="zh-CN" sz="1600" dirty="0" smtClean="0"/>
          </a:p>
          <a:p>
            <a:pPr algn="l"/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76521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CL1</a:t>
            </a:r>
            <a:r>
              <a:rPr lang="zh-CN" altLang="en-US" dirty="0" smtClean="0"/>
              <a:t>的策划与控制计划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187" y="2430462"/>
            <a:ext cx="9324000" cy="386236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71513" y="1363662"/>
            <a:ext cx="84137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dirty="0" smtClean="0"/>
              <a:t>CL1</a:t>
            </a:r>
            <a:r>
              <a:rPr lang="zh-CN" altLang="en-US" sz="2000" dirty="0" smtClean="0"/>
              <a:t>质量控制环的内容在控制计划中进行详细定义：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26016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CL1</a:t>
            </a:r>
            <a:r>
              <a:rPr lang="zh-CN" altLang="en-US" dirty="0" smtClean="0"/>
              <a:t>的运行组织</a:t>
            </a:r>
            <a:endParaRPr lang="zh-CN" altLang="en-US" dirty="0"/>
          </a:p>
        </p:txBody>
      </p:sp>
      <p:sp>
        <p:nvSpPr>
          <p:cNvPr id="61" name="内容占位符 2"/>
          <p:cNvSpPr>
            <a:spLocks noGrp="1"/>
          </p:cNvSpPr>
          <p:nvPr>
            <p:ph idx="1"/>
          </p:nvPr>
        </p:nvSpPr>
        <p:spPr>
          <a:xfrm>
            <a:off x="671513" y="1211262"/>
            <a:ext cx="8413750" cy="1219200"/>
          </a:xfrm>
        </p:spPr>
        <p:txBody>
          <a:bodyPr/>
          <a:lstStyle/>
          <a:p>
            <a:r>
              <a:rPr lang="en-US" altLang="zh-CN" b="0" dirty="0" smtClean="0"/>
              <a:t>CL1</a:t>
            </a:r>
            <a:r>
              <a:rPr lang="zh-CN" altLang="en-US" b="0" dirty="0" smtClean="0"/>
              <a:t>是生产线</a:t>
            </a:r>
            <a:r>
              <a:rPr lang="en-US" altLang="zh-CN" b="0" dirty="0" smtClean="0"/>
              <a:t>/</a:t>
            </a:r>
            <a:r>
              <a:rPr lang="zh-CN" altLang="en-US" b="0" dirty="0" smtClean="0"/>
              <a:t>工位的组成部分。通过对零部件的自检、操作过程的控制以及最终完成作业内容的产品状态检查，操作员工建立了“实时的质量”（</a:t>
            </a:r>
            <a:r>
              <a:rPr lang="en-US" altLang="zh-CN" b="0" dirty="0" smtClean="0"/>
              <a:t>quality in time</a:t>
            </a:r>
            <a:r>
              <a:rPr lang="zh-CN" altLang="en-US" b="0" dirty="0" smtClean="0"/>
              <a:t>）。</a:t>
            </a:r>
            <a:endParaRPr lang="en-US" altLang="zh-CN" b="0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1886051" y="5651491"/>
            <a:ext cx="63182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每一个班组、每一个工位、每一个员工都是一个</a:t>
            </a:r>
            <a:r>
              <a:rPr lang="en-US" altLang="zh-CN" sz="2800" dirty="0" smtClean="0"/>
              <a:t>CL1</a:t>
            </a:r>
            <a:r>
              <a:rPr lang="zh-CN" altLang="en-US" sz="2800" dirty="0" smtClean="0"/>
              <a:t>的组织单元！</a:t>
            </a:r>
            <a:endParaRPr lang="zh-CN" altLang="en-US" sz="280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671513" y="3264136"/>
            <a:ext cx="8587576" cy="1680926"/>
            <a:chOff x="671513" y="3264136"/>
            <a:chExt cx="8587576" cy="1680926"/>
          </a:xfrm>
        </p:grpSpPr>
        <p:sp>
          <p:nvSpPr>
            <p:cNvPr id="3" name="文本框 2"/>
            <p:cNvSpPr txBox="1"/>
            <p:nvPr/>
          </p:nvSpPr>
          <p:spPr>
            <a:xfrm>
              <a:off x="671513" y="3802062"/>
              <a:ext cx="1235074" cy="73866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 anchor="ctr">
              <a:noAutofit/>
            </a:bodyPr>
            <a:lstStyle/>
            <a:p>
              <a:r>
                <a:rPr lang="en-US" altLang="zh-CN" sz="2400" dirty="0" smtClean="0"/>
                <a:t>T01</a:t>
              </a:r>
              <a:endParaRPr lang="zh-CN" altLang="en-US" sz="2400" dirty="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906587" y="3802061"/>
              <a:ext cx="1235074" cy="73866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 anchor="ctr">
              <a:noAutofit/>
            </a:bodyPr>
            <a:lstStyle/>
            <a:p>
              <a:r>
                <a:rPr lang="en-US" altLang="zh-CN" sz="2400" dirty="0" smtClean="0"/>
                <a:t>T02</a:t>
              </a:r>
              <a:endParaRPr lang="zh-CN" altLang="en-US" sz="2400" dirty="0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376735" y="3802055"/>
              <a:ext cx="1235074" cy="73866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 anchor="ctr">
              <a:noAutofit/>
            </a:bodyPr>
            <a:lstStyle/>
            <a:p>
              <a:r>
                <a:rPr lang="en-US" altLang="zh-CN" sz="2400" dirty="0" smtClean="0"/>
                <a:t>T04</a:t>
              </a:r>
              <a:endParaRPr lang="zh-CN" altLang="en-US" sz="2400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141661" y="3802060"/>
              <a:ext cx="1235074" cy="73866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 anchor="ctr">
              <a:noAutofit/>
            </a:bodyPr>
            <a:lstStyle/>
            <a:p>
              <a:r>
                <a:rPr lang="en-US" altLang="zh-CN" sz="2400" dirty="0" smtClean="0"/>
                <a:t>T03</a:t>
              </a:r>
              <a:endParaRPr lang="zh-CN" altLang="en-US" sz="2400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611464" y="3803952"/>
              <a:ext cx="1235074" cy="73866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 anchor="ctr">
              <a:noAutofit/>
            </a:bodyPr>
            <a:lstStyle/>
            <a:p>
              <a:r>
                <a:rPr lang="en-US" altLang="zh-CN" sz="2400" dirty="0" smtClean="0"/>
                <a:t>T05</a:t>
              </a:r>
              <a:endParaRPr lang="zh-CN" altLang="en-US" sz="2400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788941" y="3802057"/>
              <a:ext cx="1235074" cy="73866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 anchor="ctr">
              <a:noAutofit/>
            </a:bodyPr>
            <a:lstStyle/>
            <a:p>
              <a:r>
                <a:rPr lang="en-US" altLang="zh-CN" sz="2400" dirty="0" smtClean="0"/>
                <a:t>T06</a:t>
              </a:r>
              <a:endParaRPr lang="zh-CN" altLang="en-US" sz="2400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024015" y="3802054"/>
              <a:ext cx="1235074" cy="73866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800" dirty="0" smtClean="0">
                  <a:solidFill>
                    <a:schemeClr val="bg1"/>
                  </a:solidFill>
                </a:rPr>
                <a:t>工段检验</a:t>
              </a:r>
              <a:r>
                <a:rPr lang="en-US" altLang="zh-CN" sz="2400" dirty="0" smtClean="0">
                  <a:solidFill>
                    <a:schemeClr val="bg1"/>
                  </a:solidFill>
                </a:rPr>
                <a:t>T07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1" name="圆角矩形 10"/>
            <p:cNvSpPr/>
            <p:nvPr/>
          </p:nvSpPr>
          <p:spPr bwMode="auto">
            <a:xfrm>
              <a:off x="671513" y="3268662"/>
              <a:ext cx="3600228" cy="1676400"/>
            </a:xfrm>
            <a:prstGeom prst="roundRect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8325" tIns="49163" rIns="98325" bIns="49163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779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+mj-ea"/>
                  <a:ea typeface="+mj-ea"/>
                </a:rPr>
                <a:t>T1A1</a:t>
              </a:r>
              <a:endPara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+mj-ea"/>
                <a:ea typeface="+mj-ea"/>
              </a:endParaRPr>
            </a:p>
          </p:txBody>
        </p:sp>
        <p:sp>
          <p:nvSpPr>
            <p:cNvPr id="13" name="圆角矩形 12"/>
            <p:cNvSpPr/>
            <p:nvPr/>
          </p:nvSpPr>
          <p:spPr bwMode="auto">
            <a:xfrm>
              <a:off x="4369369" y="3264136"/>
              <a:ext cx="3557018" cy="1676400"/>
            </a:xfrm>
            <a:prstGeom prst="roundRect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8325" tIns="49163" rIns="98325" bIns="49163" numCol="1" rtlCol="0" anchor="t" anchorCtr="0" compatLnSpc="1">
              <a:prstTxWarp prst="textNoShape">
                <a:avLst/>
              </a:prstTxWarp>
            </a:bodyPr>
            <a:lstStyle/>
            <a:p>
              <a:pPr defTabSz="977900"/>
              <a:r>
                <a:rPr lang="en-US" altLang="zh-CN" sz="2400" b="1" dirty="0" smtClean="0">
                  <a:solidFill>
                    <a:srgbClr val="0070C0"/>
                  </a:solidFill>
                  <a:latin typeface="+mj-ea"/>
                </a:rPr>
                <a:t>T1A2</a:t>
              </a:r>
              <a:endParaRPr lang="zh-CN" altLang="en-US" sz="2400" b="1" dirty="0">
                <a:solidFill>
                  <a:srgbClr val="0070C0"/>
                </a:solidFill>
                <a:latin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536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r>
              <a:rPr lang="en-US" altLang="zh-CN" dirty="0" smtClean="0"/>
              <a:t>.4</a:t>
            </a:r>
            <a:r>
              <a:rPr lang="zh-CN" altLang="en-US" dirty="0" smtClean="0"/>
              <a:t>、</a:t>
            </a:r>
            <a:r>
              <a:rPr lang="zh-CN" altLang="en-US" dirty="0"/>
              <a:t>总</a:t>
            </a:r>
            <a:r>
              <a:rPr lang="zh-CN" altLang="en-US" dirty="0" smtClean="0"/>
              <a:t>装车间的案例</a:t>
            </a:r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145418"/>
              </p:ext>
            </p:extLst>
          </p:nvPr>
        </p:nvGraphicFramePr>
        <p:xfrm>
          <a:off x="534987" y="1211262"/>
          <a:ext cx="8839200" cy="54101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0217"/>
                <a:gridCol w="5559183"/>
                <a:gridCol w="736600"/>
                <a:gridCol w="736600"/>
                <a:gridCol w="736600"/>
              </a:tblGrid>
              <a:tr h="28330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要素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内容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职责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8330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TM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TL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CL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484359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 smtClean="0">
                          <a:effectLst/>
                          <a:latin typeface="+mn-lt"/>
                        </a:rPr>
                        <a:t>1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600" u="none" strike="noStrike" baseline="0" dirty="0">
                          <a:effectLst/>
                          <a:latin typeface="+mn-lt"/>
                        </a:rPr>
                        <a:t>所有作业内容包括</a:t>
                      </a:r>
                      <a:r>
                        <a:rPr lang="zh-CN" altLang="en-US" sz="1600" u="none" strike="noStrike" baseline="0" dirty="0" smtClean="0">
                          <a:effectLst/>
                          <a:latin typeface="+mn-lt"/>
                        </a:rPr>
                        <a:t>质量特性</a:t>
                      </a:r>
                      <a:r>
                        <a:rPr lang="zh-CN" altLang="en-US" sz="1600" u="none" strike="noStrike" baseline="0" dirty="0">
                          <a:effectLst/>
                          <a:latin typeface="+mn-lt"/>
                        </a:rPr>
                        <a:t>在作业指导书中需进行明示并对员工培训</a:t>
                      </a:r>
                      <a:r>
                        <a:rPr lang="zh-CN" altLang="en-US" sz="1600" u="none" strike="noStrike" baseline="0" dirty="0" smtClean="0">
                          <a:effectLst/>
                          <a:latin typeface="+mn-lt"/>
                        </a:rPr>
                        <a:t>。</a:t>
                      </a:r>
                      <a:endParaRPr lang="en-US" altLang="zh-CN" sz="1600" u="none" strike="noStrike" baseline="0" dirty="0" smtClean="0">
                        <a:effectLst/>
                        <a:latin typeface="+mn-lt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algn="l" fontAlgn="t"/>
                      <a:endParaRPr lang="en-US" altLang="zh-CN" sz="14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r>
                        <a:rPr lang="zh-CN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班长</a:t>
                      </a:r>
                      <a:r>
                        <a:rPr lang="en-US" altLang="zh-CN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主管详细地向员工解释工作内容、工作步骤以及质量特性相关的信息。所有的关键和重要特殊特性都需进行理论和实践的培训。新产品及主要的变更培训由</a:t>
                      </a:r>
                      <a:r>
                        <a:rPr lang="zh-CN" altLang="en-US" sz="16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技术员</a:t>
                      </a:r>
                      <a:r>
                        <a:rPr lang="en-US" altLang="zh-CN" sz="16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16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工艺工程师</a:t>
                      </a:r>
                      <a:r>
                        <a:rPr lang="zh-CN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负责。</a:t>
                      </a:r>
                      <a:endParaRPr lang="zh-CN" alt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8" name="五角星 7"/>
          <p:cNvSpPr/>
          <p:nvPr/>
        </p:nvSpPr>
        <p:spPr bwMode="auto">
          <a:xfrm>
            <a:off x="8154987" y="1897062"/>
            <a:ext cx="216000" cy="216000"/>
          </a:xfrm>
          <a:prstGeom prst="star5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8325" tIns="49163" rIns="98325" bIns="491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779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p:sp>
        <p:nvSpPr>
          <p:cNvPr id="9" name="五角星 8"/>
          <p:cNvSpPr/>
          <p:nvPr/>
        </p:nvSpPr>
        <p:spPr bwMode="auto">
          <a:xfrm>
            <a:off x="8884011" y="1897062"/>
            <a:ext cx="216000" cy="216000"/>
          </a:xfrm>
          <a:prstGeom prst="star5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8325" tIns="49163" rIns="98325" bIns="491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779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p:sp>
        <p:nvSpPr>
          <p:cNvPr id="10" name="五角星 9"/>
          <p:cNvSpPr/>
          <p:nvPr/>
        </p:nvSpPr>
        <p:spPr bwMode="auto">
          <a:xfrm>
            <a:off x="8200563" y="5567262"/>
            <a:ext cx="216000" cy="216000"/>
          </a:xfrm>
          <a:prstGeom prst="star5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8325" tIns="49163" rIns="98325" bIns="491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779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p:sp>
        <p:nvSpPr>
          <p:cNvPr id="11" name="五角星 10"/>
          <p:cNvSpPr/>
          <p:nvPr/>
        </p:nvSpPr>
        <p:spPr bwMode="auto">
          <a:xfrm>
            <a:off x="8929587" y="5567262"/>
            <a:ext cx="216000" cy="216000"/>
          </a:xfrm>
          <a:prstGeom prst="star5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8325" tIns="49163" rIns="98325" bIns="491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779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p:sp>
        <p:nvSpPr>
          <p:cNvPr id="12" name="五角星 11"/>
          <p:cNvSpPr/>
          <p:nvPr/>
        </p:nvSpPr>
        <p:spPr bwMode="auto">
          <a:xfrm>
            <a:off x="7469187" y="3304753"/>
            <a:ext cx="216000" cy="216000"/>
          </a:xfrm>
          <a:prstGeom prst="star5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8325" tIns="49163" rIns="98325" bIns="4916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779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740" y="2171709"/>
            <a:ext cx="3455157" cy="266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88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default">
      <a:majorFont>
        <a:latin typeface="Times New Roman"/>
        <a:ea typeface="굴림"/>
        <a:cs typeface=""/>
      </a:majorFont>
      <a:minorFont>
        <a:latin typeface="Arial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8325" tIns="49163" rIns="98325" bIns="49163" numCol="1" anchor="t" anchorCtr="0" compatLnSpc="1">
        <a:prstTxWarp prst="textNoShape">
          <a:avLst/>
        </a:prstTxWarp>
      </a:bodyPr>
      <a:lstStyle>
        <a:defPPr marL="0" marR="0" indent="0" algn="ctr" defTabSz="9779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anose="02020603050405020304" pitchFamily="18" charset="0"/>
            <a:ea typeface="굴림" panose="020B0600000101010101" pitchFamily="34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8325" tIns="49163" rIns="98325" bIns="49163" numCol="1" anchor="t" anchorCtr="0" compatLnSpc="1">
        <a:prstTxWarp prst="textNoShape">
          <a:avLst/>
        </a:prstTxWarp>
      </a:bodyPr>
      <a:lstStyle>
        <a:defPPr marL="0" marR="0" indent="0" algn="ctr" defTabSz="9779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anose="02020603050405020304" pitchFamily="18" charset="0"/>
            <a:ea typeface="굴림" panose="020B0600000101010101" pitchFamily="34" charset="-127"/>
          </a:defRPr>
        </a:defPPr>
      </a:lst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c:\msoffice\powerpnt\default.ppt</Template>
  <TotalTime>4134</TotalTime>
  <Pages>26</Pages>
  <Words>1640</Words>
  <Application>Microsoft Office PowerPoint</Application>
  <PresentationFormat>自定义</PresentationFormat>
  <Paragraphs>558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3" baseType="lpstr">
      <vt:lpstr>Gulim</vt:lpstr>
      <vt:lpstr>Monotype Sorts</vt:lpstr>
      <vt:lpstr>宋体</vt:lpstr>
      <vt:lpstr>Arial</vt:lpstr>
      <vt:lpstr>Times New Roman</vt:lpstr>
      <vt:lpstr>default</vt:lpstr>
      <vt:lpstr>质量控制环1</vt:lpstr>
      <vt:lpstr>文件更改记录</vt:lpstr>
      <vt:lpstr>主要内容</vt:lpstr>
      <vt:lpstr>1、目的和范围</vt:lpstr>
      <vt:lpstr>2、术语</vt:lpstr>
      <vt:lpstr>3、职责</vt:lpstr>
      <vt:lpstr>4.1、CL1的策划与控制计划</vt:lpstr>
      <vt:lpstr>4.2、CL1的运行组织</vt:lpstr>
      <vt:lpstr>5.4、总装车间的案例</vt:lpstr>
      <vt:lpstr>5.4、总装车间的案例</vt:lpstr>
      <vt:lpstr>5.4、总装车间的案例</vt:lpstr>
      <vt:lpstr>5.4、总装车间的案例</vt:lpstr>
      <vt:lpstr>5.4、总装车间的案例</vt:lpstr>
      <vt:lpstr>5.4、总装车间的案例</vt:lpstr>
      <vt:lpstr>5.4、总装车间的案例</vt:lpstr>
      <vt:lpstr>5.4、总装车间的案例</vt:lpstr>
      <vt:lpstr>5.4、总装车间的案例</vt:lpstr>
      <vt:lpstr>5.4、总装车间的案例</vt:lpstr>
      <vt:lpstr>5.4、总装车间的案例</vt:lpstr>
      <vt:lpstr>5.4、总装车间的案例</vt:lpstr>
      <vt:lpstr>5.4、总装车间的案例</vt:lpstr>
      <vt:lpstr>5.4、总装车间的案例</vt:lpstr>
      <vt:lpstr>5.4、总装车间的案例</vt:lpstr>
      <vt:lpstr>5.4、总装车间的案例</vt:lpstr>
      <vt:lpstr>6、员工的技能培训和资格认证</vt:lpstr>
      <vt:lpstr>7、问题升级流程</vt:lpstr>
      <vt:lpstr>8、相关的文件和记录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 Loop 1</dc:title>
  <dc:creator>libei</dc:creator>
  <cp:keywords/>
  <dc:description/>
  <cp:lastModifiedBy>libei</cp:lastModifiedBy>
  <cp:revision>433</cp:revision>
  <cp:lastPrinted>2012-12-26T12:01:14Z</cp:lastPrinted>
  <dcterms:created xsi:type="dcterms:W3CDTF">1997-07-22T15:22:08Z</dcterms:created>
  <dcterms:modified xsi:type="dcterms:W3CDTF">2013-12-11T07:12:57Z</dcterms:modified>
</cp:coreProperties>
</file>